
<file path=[Content_Types].xml><?xml version="1.0" encoding="utf-8"?>
<Types xmlns="http://schemas.openxmlformats.org/package/2006/content-types">
  <Default Extension="png" ContentType="image/png"/>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4"/>
  </p:notesMasterIdLst>
  <p:sldIdLst>
    <p:sldId id="256" r:id="rId3"/>
    <p:sldId id="257" r:id="rId5"/>
    <p:sldId id="258" r:id="rId6"/>
    <p:sldId id="259" r:id="rId7"/>
    <p:sldId id="260" r:id="rId8"/>
    <p:sldId id="261" r:id="rId9"/>
    <p:sldId id="262" r:id="rId10"/>
    <p:sldId id="263" r:id="rId11"/>
    <p:sldId id="264" r:id="rId12"/>
    <p:sldId id="265" r:id="rId13"/>
    <p:sldId id="266" r:id="rId14"/>
    <p:sldId id="267" r:id="rId15"/>
    <p:sldId id="268" r:id="rId16"/>
    <p:sldId id="269" r:id="rId17"/>
    <p:sldId id="270" r:id="rId18"/>
    <p:sldId id="271" r:id="rId19"/>
    <p:sldId id="272" r:id="rId20"/>
    <p:sldId id="273" r:id="rId21"/>
    <p:sldId id="274" r:id="rId22"/>
    <p:sldId id="275" r:id="rId23"/>
    <p:sldId id="276" r:id="rId24"/>
    <p:sldId id="277" r:id="rId25"/>
    <p:sldId id="278" r:id="rId26"/>
    <p:sldId id="279" r:id="rId27"/>
    <p:sldId id="280" r:id="rId28"/>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11"/>
    <p:restoredTop sz="94610"/>
  </p:normalViewPr>
  <p:slideViewPr>
    <p:cSldViewPr snapToGrid="0" snapToObjects="1">
      <p:cViewPr>
        <p:scale>
          <a:sx n="100" d="100"/>
          <a:sy n="100" d="100"/>
        </p:scale>
        <p:origin x="954" y="41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1" Type="http://schemas.openxmlformats.org/officeDocument/2006/relationships/tableStyles" Target="tableStyles.xml"/><Relationship Id="rId30" Type="http://schemas.openxmlformats.org/officeDocument/2006/relationships/viewProps" Target="viewProps.xml"/><Relationship Id="rId3" Type="http://schemas.openxmlformats.org/officeDocument/2006/relationships/slide" Target="slides/slide1.xml"/><Relationship Id="rId29" Type="http://schemas.openxmlformats.org/officeDocument/2006/relationships/presProps" Target="presProps.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7" Type="http://schemas.openxmlformats.org/officeDocument/2006/relationships/slide" Target="../slides/slide10.xml"/><Relationship Id="rId6" Type="http://schemas.openxmlformats.org/officeDocument/2006/relationships/slide" Target="../slides/slide5.xml"/><Relationship Id="rId5" Type="http://schemas.openxmlformats.org/officeDocument/2006/relationships/image" Target="../media/image6.png"/><Relationship Id="rId4" Type="http://schemas.openxmlformats.org/officeDocument/2006/relationships/image" Target="../media/image5.png"/><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history#pid=68f23402e93348528ddcbdf0#tid=68fb21b67a4d3800093b27eb#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8247888" y="4242816"/>
            <a:ext cx="2926080" cy="1078992"/>
          </a:xfrm>
          <a:prstGeom prst="rect">
            <a:avLst/>
          </a:prstGeom>
        </p:spPr>
      </p:pic>
      <p:sp>
        <p:nvSpPr>
          <p:cNvPr id="4" name="MasterShapeName"/>
          <p:cNvSpPr/>
          <p:nvPr/>
        </p:nvSpPr>
        <p:spPr>
          <a:xfrm>
            <a:off x="8385048" y="4242816"/>
            <a:ext cx="2660904" cy="1078992"/>
          </a:xfrm>
          <a:prstGeom prst="rect">
            <a:avLst/>
          </a:prstGeom>
          <a:noFill/>
        </p:spPr>
        <p:txBody>
          <a:bodyPr wrap="square" lIns="0" tIns="0" rIns="0" bIns="0" rtlCol="0" anchor="ctr"/>
          <a:lstStyle/>
          <a:p>
            <a:pPr algn="ctr">
              <a:lnSpc>
                <a:spcPct val="100000"/>
              </a:lnSpc>
            </a:pPr>
            <a:r>
              <a:rPr lang="en-US" sz="2000" b="1" i="0" dirty="0">
                <a:solidFill>
                  <a:srgbClr val="3D589F"/>
                </a:solidFill>
                <a:latin typeface="微软雅黑" panose="020B0503020204020204" pitchFamily="34" charset="-122"/>
                <a:ea typeface="微软雅黑" panose="020B0503020204020204" pitchFamily="34" charset="-122"/>
                <a:cs typeface="微软雅黑" panose="020B0503020204020204" pitchFamily="34" charset="-120"/>
              </a:rPr>
              <a:t>高中历史  选择性必修3     文化交流与传播</a:t>
            </a:r>
            <a:endParaRPr lang="en-US" sz="20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目录">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1627632" y="2350008"/>
            <a:ext cx="2377440" cy="2276856"/>
          </a:xfrm>
          <a:prstGeom prst="rect">
            <a:avLst/>
          </a:prstGeom>
        </p:spPr>
      </p:pic>
      <p:pic>
        <p:nvPicPr>
          <p:cNvPr id="4" name="MasterShapeName" descr="preencoded.png"/>
          <p:cNvPicPr>
            <a:picLocks noChangeAspect="1"/>
          </p:cNvPicPr>
          <p:nvPr/>
        </p:nvPicPr>
        <p:blipFill>
          <a:blip r:embed="rId4"/>
          <a:stretch>
            <a:fillRect/>
          </a:stretch>
        </p:blipFill>
        <p:spPr>
          <a:xfrm>
            <a:off x="4681728" y="1152144"/>
            <a:ext cx="768096" cy="768096"/>
          </a:xfrm>
          <a:prstGeom prst="rect">
            <a:avLst/>
          </a:prstGeom>
        </p:spPr>
      </p:pic>
      <p:pic>
        <p:nvPicPr>
          <p:cNvPr id="5" name="MasterShapeName" descr="preencoded.png"/>
          <p:cNvPicPr>
            <a:picLocks noChangeAspect="1"/>
          </p:cNvPicPr>
          <p:nvPr/>
        </p:nvPicPr>
        <p:blipFill>
          <a:blip r:embed="rId5"/>
          <a:stretch>
            <a:fillRect/>
          </a:stretch>
        </p:blipFill>
        <p:spPr>
          <a:xfrm>
            <a:off x="4681728" y="3449193"/>
            <a:ext cx="768096" cy="768096"/>
          </a:xfrm>
          <a:prstGeom prst="rect">
            <a:avLst/>
          </a:prstGeom>
        </p:spPr>
      </p:pic>
      <p:pic>
        <p:nvPicPr>
          <p:cNvPr id="6" name="MasterShapeName" descr="preencoded.png"/>
          <p:cNvPicPr>
            <a:picLocks noChangeAspect="1"/>
          </p:cNvPicPr>
          <p:nvPr/>
        </p:nvPicPr>
        <p:blipFill>
          <a:blip r:embed="rId4"/>
          <a:stretch>
            <a:fillRect/>
          </a:stretch>
        </p:blipFill>
        <p:spPr>
          <a:xfrm>
            <a:off x="4681728" y="4308348"/>
            <a:ext cx="768096" cy="768096"/>
          </a:xfrm>
          <a:prstGeom prst="rect">
            <a:avLst/>
          </a:prstGeom>
        </p:spPr>
      </p:pic>
      <p:pic>
        <p:nvPicPr>
          <p:cNvPr id="7" name="MasterShapeName" descr="preencoded.png"/>
          <p:cNvPicPr>
            <a:picLocks noChangeAspect="1"/>
          </p:cNvPicPr>
          <p:nvPr/>
        </p:nvPicPr>
        <p:blipFill>
          <a:blip r:embed="rId5"/>
          <a:stretch>
            <a:fillRect/>
          </a:stretch>
        </p:blipFill>
        <p:spPr>
          <a:xfrm>
            <a:off x="4681728" y="5148072"/>
            <a:ext cx="768096" cy="768096"/>
          </a:xfrm>
          <a:prstGeom prst="rect">
            <a:avLst/>
          </a:prstGeom>
        </p:spPr>
      </p:pic>
      <p:sp>
        <p:nvSpPr>
          <p:cNvPr id="8" name="MasterShapeName"/>
          <p:cNvSpPr/>
          <p:nvPr/>
        </p:nvSpPr>
        <p:spPr>
          <a:xfrm>
            <a:off x="4681728" y="1152144"/>
            <a:ext cx="768096" cy="768096"/>
          </a:xfrm>
          <a:prstGeom prst="rect">
            <a:avLst/>
          </a:prstGeom>
          <a:noFill/>
        </p:spPr>
        <p:txBody>
          <a:bodyPr wrap="square" lIns="0" tIns="0" rIns="0" bIns="0" rtlCol="0" anchor="ctr"/>
          <a:lstStyle/>
          <a:p>
            <a:pPr algn="ctr">
              <a:lnSpc>
                <a:spcPct val="100000"/>
              </a:lnSpc>
            </a:pPr>
            <a:r>
              <a:rPr lang="en-US" sz="2400" b="0" i="0" dirty="0">
                <a:solidFill>
                  <a:srgbClr val="FFFFFF"/>
                </a:solidFill>
                <a:latin typeface="Arial (正文)" pitchFamily="34" charset="0"/>
                <a:ea typeface="Arial (正文)" pitchFamily="34" charset="-122"/>
                <a:cs typeface="Arial (正文)" pitchFamily="34" charset="-120"/>
              </a:rPr>
              <a:t>01</a:t>
            </a:r>
            <a:endParaRPr lang="en-US" sz="2400" dirty="0"/>
          </a:p>
        </p:txBody>
      </p:sp>
      <p:sp>
        <p:nvSpPr>
          <p:cNvPr id="9" name="MasterShapeName"/>
          <p:cNvSpPr/>
          <p:nvPr/>
        </p:nvSpPr>
        <p:spPr>
          <a:xfrm>
            <a:off x="4681728" y="3449193"/>
            <a:ext cx="768096" cy="768096"/>
          </a:xfrm>
          <a:prstGeom prst="rect">
            <a:avLst/>
          </a:prstGeom>
          <a:noFill/>
        </p:spPr>
        <p:txBody>
          <a:bodyPr wrap="square" lIns="0" tIns="0" rIns="0" bIns="0" rtlCol="0" anchor="ctr"/>
          <a:lstStyle/>
          <a:p>
            <a:pPr algn="ctr">
              <a:lnSpc>
                <a:spcPct val="100000"/>
              </a:lnSpc>
            </a:pPr>
            <a:r>
              <a:rPr lang="en-US" sz="2400" b="0" i="0" dirty="0">
                <a:solidFill>
                  <a:srgbClr val="FFFFFF"/>
                </a:solidFill>
                <a:latin typeface="Arial (正文)" pitchFamily="34" charset="0"/>
                <a:ea typeface="Arial (正文)" pitchFamily="34" charset="-122"/>
                <a:cs typeface="Arial (正文)" pitchFamily="34" charset="-120"/>
              </a:rPr>
              <a:t>02</a:t>
            </a:r>
            <a:endParaRPr lang="en-US" sz="2400" dirty="0"/>
          </a:p>
        </p:txBody>
      </p:sp>
      <p:sp>
        <p:nvSpPr>
          <p:cNvPr id="10" name="MasterShapeName"/>
          <p:cNvSpPr/>
          <p:nvPr/>
        </p:nvSpPr>
        <p:spPr>
          <a:xfrm>
            <a:off x="4681728" y="4308348"/>
            <a:ext cx="768096" cy="768096"/>
          </a:xfrm>
          <a:prstGeom prst="rect">
            <a:avLst/>
          </a:prstGeom>
          <a:noFill/>
        </p:spPr>
        <p:txBody>
          <a:bodyPr wrap="square" lIns="0" tIns="0" rIns="0" bIns="0" rtlCol="0" anchor="ctr"/>
          <a:lstStyle/>
          <a:p>
            <a:pPr algn="ctr">
              <a:lnSpc>
                <a:spcPct val="100000"/>
              </a:lnSpc>
            </a:pPr>
            <a:r>
              <a:rPr lang="en-US" sz="2400" b="0" i="0" dirty="0">
                <a:solidFill>
                  <a:srgbClr val="FFFFFF"/>
                </a:solidFill>
                <a:latin typeface="Arial (正文)" pitchFamily="34" charset="0"/>
                <a:ea typeface="Arial (正文)" pitchFamily="34" charset="-122"/>
                <a:cs typeface="Arial (正文)" pitchFamily="34" charset="-120"/>
              </a:rPr>
              <a:t>03</a:t>
            </a:r>
            <a:endParaRPr lang="en-US" sz="2400" dirty="0"/>
          </a:p>
        </p:txBody>
      </p:sp>
      <p:sp>
        <p:nvSpPr>
          <p:cNvPr id="11" name="MasterShapeName"/>
          <p:cNvSpPr/>
          <p:nvPr/>
        </p:nvSpPr>
        <p:spPr>
          <a:xfrm>
            <a:off x="4681728" y="5148072"/>
            <a:ext cx="768096" cy="768096"/>
          </a:xfrm>
          <a:prstGeom prst="rect">
            <a:avLst/>
          </a:prstGeom>
          <a:noFill/>
        </p:spPr>
        <p:txBody>
          <a:bodyPr wrap="square" lIns="0" tIns="0" rIns="0" bIns="0" rtlCol="0" anchor="ctr"/>
          <a:lstStyle/>
          <a:p>
            <a:pPr algn="ctr">
              <a:lnSpc>
                <a:spcPct val="100000"/>
              </a:lnSpc>
            </a:pPr>
            <a:r>
              <a:rPr lang="en-US" sz="2400" b="0" i="0" dirty="0">
                <a:solidFill>
                  <a:srgbClr val="FFFFFF"/>
                </a:solidFill>
                <a:latin typeface="Arial (正文)" pitchFamily="34" charset="0"/>
                <a:ea typeface="Arial (正文)" pitchFamily="34" charset="-122"/>
                <a:cs typeface="Arial (正文)" pitchFamily="34" charset="-120"/>
              </a:rPr>
              <a:t>04</a:t>
            </a:r>
            <a:endParaRPr lang="en-US" sz="2400" dirty="0"/>
          </a:p>
        </p:txBody>
      </p:sp>
      <p:sp>
        <p:nvSpPr>
          <p:cNvPr id="12" name="MasterShapeName"/>
          <p:cNvSpPr/>
          <p:nvPr/>
        </p:nvSpPr>
        <p:spPr>
          <a:xfrm>
            <a:off x="5943600" y="1307592"/>
            <a:ext cx="1435608" cy="457200"/>
          </a:xfrm>
          <a:prstGeom prst="rect">
            <a:avLst/>
          </a:prstGeom>
          <a:noFill/>
        </p:spPr>
        <p:txBody>
          <a:bodyPr wrap="square" lIns="0" tIns="0" rIns="0" bIns="0" rtlCol="0" anchor="ctr"/>
          <a:lstStyle/>
          <a:p>
            <a:pPr algn="l">
              <a:lnSpc>
                <a:spcPct val="100000"/>
              </a:lnSpc>
            </a:pPr>
            <a:r>
              <a:rPr lang="en-US" sz="2400" b="0" i="0" dirty="0">
                <a:solidFill>
                  <a:srgbClr val="003760"/>
                </a:solidFill>
                <a:latin typeface="印品黑体" pitchFamily="34" charset="0"/>
                <a:ea typeface="印品黑体" pitchFamily="34" charset="-122"/>
                <a:cs typeface="印品黑体" pitchFamily="34" charset="-120"/>
              </a:rPr>
              <a:t>知识绘</a:t>
            </a:r>
            <a:endParaRPr lang="en-US" sz="2400" dirty="0"/>
          </a:p>
        </p:txBody>
      </p:sp>
      <p:sp>
        <p:nvSpPr>
          <p:cNvPr id="13" name="MasterShapeName?linknodeid=b7afd7475&amp;color=RGB(0,96,96)">
            <a:hlinkClick r:id="rId6" action="ppaction://hlinksldjump"/>
          </p:cNvPr>
          <p:cNvSpPr/>
          <p:nvPr/>
        </p:nvSpPr>
        <p:spPr>
          <a:xfrm>
            <a:off x="5943600" y="3604641"/>
            <a:ext cx="1435608" cy="457200"/>
          </a:xfrm>
          <a:prstGeom prst="rect">
            <a:avLst/>
          </a:prstGeom>
          <a:noFill/>
        </p:spPr>
        <p:txBody>
          <a:bodyPr wrap="square" lIns="0" tIns="0" rIns="0" bIns="0" rtlCol="0" anchor="ctr"/>
          <a:lstStyle/>
          <a:p>
            <a:pPr algn="l">
              <a:lnSpc>
                <a:spcPct val="100000"/>
              </a:lnSpc>
            </a:pPr>
            <a:r>
              <a:rPr lang="en-US" sz="2400" b="0" i="0" dirty="0">
                <a:solidFill>
                  <a:srgbClr val="003760"/>
                </a:solidFill>
                <a:latin typeface="印品黑体" pitchFamily="34" charset="0"/>
                <a:ea typeface="印品黑体" pitchFamily="34" charset="-122"/>
                <a:cs typeface="印品黑体" pitchFamily="34" charset="-120"/>
              </a:rPr>
              <a:t>重难斩</a:t>
            </a:r>
            <a:endParaRPr lang="en-US" sz="2400" dirty="0"/>
          </a:p>
        </p:txBody>
      </p:sp>
      <p:sp>
        <p:nvSpPr>
          <p:cNvPr id="14" name="MasterShapeName"/>
          <p:cNvSpPr/>
          <p:nvPr/>
        </p:nvSpPr>
        <p:spPr>
          <a:xfrm>
            <a:off x="5943600" y="4463796"/>
            <a:ext cx="1435608" cy="457200"/>
          </a:xfrm>
          <a:prstGeom prst="rect">
            <a:avLst/>
          </a:prstGeom>
          <a:noFill/>
        </p:spPr>
        <p:txBody>
          <a:bodyPr wrap="square" lIns="0" tIns="0" rIns="0" bIns="0" rtlCol="0" anchor="ctr"/>
          <a:lstStyle/>
          <a:p>
            <a:pPr algn="l">
              <a:lnSpc>
                <a:spcPct val="100000"/>
              </a:lnSpc>
            </a:pPr>
            <a:r>
              <a:rPr lang="en-US" sz="2400" b="0" i="0" dirty="0">
                <a:solidFill>
                  <a:srgbClr val="003760"/>
                </a:solidFill>
                <a:latin typeface="印品黑体" pitchFamily="34" charset="0"/>
                <a:ea typeface="印品黑体" pitchFamily="34" charset="-122"/>
                <a:cs typeface="印品黑体" pitchFamily="34" charset="-120"/>
              </a:rPr>
              <a:t>史料解</a:t>
            </a:r>
            <a:endParaRPr lang="en-US" sz="2400" dirty="0"/>
          </a:p>
        </p:txBody>
      </p:sp>
      <p:sp>
        <p:nvSpPr>
          <p:cNvPr id="15" name="MasterShapeName?linknodeid=8710340b1&amp;color=RGB(0,96,96)">
            <a:hlinkClick r:id="rId7" action="ppaction://hlinksldjump"/>
          </p:cNvPr>
          <p:cNvSpPr/>
          <p:nvPr/>
        </p:nvSpPr>
        <p:spPr>
          <a:xfrm>
            <a:off x="5943600" y="5303520"/>
            <a:ext cx="1435608" cy="457200"/>
          </a:xfrm>
          <a:prstGeom prst="rect">
            <a:avLst/>
          </a:prstGeom>
          <a:noFill/>
        </p:spPr>
        <p:txBody>
          <a:bodyPr wrap="square" lIns="0" tIns="0" rIns="0" bIns="0" rtlCol="0" anchor="ctr"/>
          <a:lstStyle/>
          <a:p>
            <a:pPr algn="l">
              <a:lnSpc>
                <a:spcPct val="100000"/>
              </a:lnSpc>
            </a:pPr>
            <a:r>
              <a:rPr lang="en-US" sz="2400" b="0" i="0" dirty="0">
                <a:solidFill>
                  <a:srgbClr val="003760"/>
                </a:solidFill>
                <a:latin typeface="印品黑体" pitchFamily="34" charset="0"/>
                <a:ea typeface="印品黑体" pitchFamily="34" charset="-122"/>
                <a:cs typeface="印品黑体" pitchFamily="34" charset="-120"/>
              </a:rPr>
              <a:t>巩固练</a:t>
            </a:r>
            <a:endParaRPr lang="en-US" sz="2400"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内容-知识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502920" y="859536"/>
            <a:ext cx="557784" cy="685800"/>
          </a:xfrm>
          <a:prstGeom prst="rect">
            <a:avLst/>
          </a:prstGeom>
        </p:spPr>
      </p:pic>
      <p:sp>
        <p:nvSpPr>
          <p:cNvPr id="4" name="MasterShapeName"/>
          <p:cNvSpPr/>
          <p:nvPr/>
        </p:nvSpPr>
        <p:spPr>
          <a:xfrm>
            <a:off x="1225296" y="859536"/>
            <a:ext cx="1801368" cy="685800"/>
          </a:xfrm>
          <a:prstGeom prst="rect">
            <a:avLst/>
          </a:prstGeom>
          <a:noFill/>
        </p:spPr>
        <p:txBody>
          <a:bodyPr wrap="square" lIns="0" tIns="0" rIns="0" bIns="0" rtlCol="0" anchor="ctr"/>
          <a:lstStyle/>
          <a:p>
            <a:pPr algn="l">
              <a:lnSpc>
                <a:spcPct val="100000"/>
              </a:lnSpc>
            </a:pPr>
            <a:r>
              <a:rPr lang="en-US" sz="2400" b="0" i="0" dirty="0">
                <a:solidFill>
                  <a:srgbClr val="3D589F"/>
                </a:solidFill>
                <a:latin typeface="微软雅黑" panose="020B0503020204020204" pitchFamily="34" charset="-122"/>
                <a:ea typeface="微软雅黑" panose="020B0503020204020204" pitchFamily="34" charset="-122"/>
                <a:cs typeface="微软雅黑" panose="020B0503020204020204" pitchFamily="34" charset="-120"/>
              </a:rPr>
              <a:t>知识绘</a:t>
            </a:r>
            <a:endParaRPr lang="en-US" sz="2400"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内容-重难斩">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502920" y="859536"/>
            <a:ext cx="649224" cy="685800"/>
          </a:xfrm>
          <a:prstGeom prst="rect">
            <a:avLst/>
          </a:prstGeom>
        </p:spPr>
      </p:pic>
      <p:sp>
        <p:nvSpPr>
          <p:cNvPr id="4" name="MasterShapeName"/>
          <p:cNvSpPr/>
          <p:nvPr/>
        </p:nvSpPr>
        <p:spPr>
          <a:xfrm>
            <a:off x="1225296" y="859536"/>
            <a:ext cx="1801368" cy="685800"/>
          </a:xfrm>
          <a:prstGeom prst="rect">
            <a:avLst/>
          </a:prstGeom>
          <a:noFill/>
        </p:spPr>
        <p:txBody>
          <a:bodyPr wrap="square" lIns="0" tIns="0" rIns="0" bIns="0" rtlCol="0" anchor="ctr"/>
          <a:lstStyle/>
          <a:p>
            <a:pPr algn="l">
              <a:lnSpc>
                <a:spcPct val="100000"/>
              </a:lnSpc>
            </a:pPr>
            <a:r>
              <a:rPr lang="en-US" sz="2400" b="0" i="0" dirty="0">
                <a:solidFill>
                  <a:srgbClr val="3D589F"/>
                </a:solidFill>
                <a:latin typeface="微软雅黑" panose="020B0503020204020204" pitchFamily="34" charset="-122"/>
                <a:ea typeface="微软雅黑" panose="020B0503020204020204" pitchFamily="34" charset="-122"/>
                <a:cs typeface="微软雅黑" panose="020B0503020204020204" pitchFamily="34" charset="-120"/>
              </a:rPr>
              <a:t>重难斩</a:t>
            </a:r>
            <a:endParaRPr lang="en-US" sz="2400"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内容-巩固练">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466344" y="877824"/>
            <a:ext cx="649224" cy="649224"/>
          </a:xfrm>
          <a:prstGeom prst="rect">
            <a:avLst/>
          </a:prstGeom>
        </p:spPr>
      </p:pic>
      <p:sp>
        <p:nvSpPr>
          <p:cNvPr id="4" name="MasterShapeName"/>
          <p:cNvSpPr/>
          <p:nvPr/>
        </p:nvSpPr>
        <p:spPr>
          <a:xfrm>
            <a:off x="1225296" y="859536"/>
            <a:ext cx="1801368" cy="685800"/>
          </a:xfrm>
          <a:prstGeom prst="rect">
            <a:avLst/>
          </a:prstGeom>
          <a:noFill/>
        </p:spPr>
        <p:txBody>
          <a:bodyPr wrap="square" lIns="0" tIns="0" rIns="0" bIns="0" rtlCol="0" anchor="ctr"/>
          <a:lstStyle/>
          <a:p>
            <a:pPr algn="l">
              <a:lnSpc>
                <a:spcPct val="100000"/>
              </a:lnSpc>
            </a:pPr>
            <a:r>
              <a:rPr lang="en-US" sz="2400" b="0" i="0" dirty="0">
                <a:solidFill>
                  <a:srgbClr val="3D589F"/>
                </a:solidFill>
                <a:latin typeface="微软雅黑" panose="020B0503020204020204" pitchFamily="34" charset="-122"/>
                <a:ea typeface="微软雅黑" panose="020B0503020204020204" pitchFamily="34" charset="-122"/>
                <a:cs typeface="微软雅黑" panose="020B0503020204020204" pitchFamily="34" charset="-120"/>
              </a:rPr>
              <a:t>巩固练</a:t>
            </a:r>
            <a:endParaRPr lang="en-US" sz="2400" dirty="0"/>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0"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9.xml"/><Relationship Id="rId1" Type="http://schemas.openxmlformats.org/officeDocument/2006/relationships/image" Target="../media/image12.pn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9.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9.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9.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9.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9.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9.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9.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9.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4.xml"/><Relationship Id="rId1" Type="http://schemas.openxmlformats.org/officeDocument/2006/relationships/image" Target="../media/image10.pn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9.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9.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9.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9.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9.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4.xml"/><Relationship Id="rId1" Type="http://schemas.openxmlformats.org/officeDocument/2006/relationships/image" Target="../media/image11.png"/></Relationships>
</file>

<file path=ppt/slides/_rels/slide4.xml.rels><?xml version="1.0" encoding="UTF-8" standalone="yes"?>
<Relationships xmlns="http://schemas.openxmlformats.org/package/2006/relationships"><Relationship Id="rId4" Type="http://schemas.openxmlformats.org/officeDocument/2006/relationships/notesSlide" Target="../notesSlides/notesSlide4.xml"/><Relationship Id="rId3" Type="http://schemas.openxmlformats.org/officeDocument/2006/relationships/slideLayout" Target="../slideLayouts/slideLayout5.xml"/><Relationship Id="rId2" Type="http://schemas.openxmlformats.org/officeDocument/2006/relationships/slide" Target="slide7.xml"/><Relationship Id="rId1" Type="http://schemas.openxmlformats.org/officeDocument/2006/relationships/slide" Target="slide5.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QC_5_BD.9_1#8710340b1?htil=1&amp;vaa=1&amp;vcp=1&amp;vop=1&amp;pid=74bc445fc&amp;color=0,55,96&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8549640" y="3409605"/>
            <a:ext cx="2505456" cy="1408176"/>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QC_5_BD.9_2#8710340b1?htil=1&amp;vaa=1&amp;vcp=1&amp;vop=1&amp;pid=74bc445fc&amp;color=0,55,96&amp;vtp=1&amp;bt=1&amp;bbb=1&amp;hb=1"/>
          <p:cNvSpPr/>
          <p:nvPr/>
        </p:nvSpPr>
        <p:spPr>
          <a:xfrm>
            <a:off x="503995" y="2092361"/>
            <a:ext cx="10572016" cy="1189355"/>
          </a:xfrm>
          <a:prstGeom prst="rect">
            <a:avLst/>
          </a:prstGeom>
          <a:noFill/>
        </p:spPr>
        <p:txBody>
          <a:bodyPr wrap="none" lIns="0" tIns="0" rIns="0" bIns="0" rtlCol="0" anchor="t"/>
          <a:lstStyle/>
          <a:p>
            <a:pPr algn="l" latinLnBrk="1">
              <a:lnSpc>
                <a:spcPts val="3300"/>
              </a:lnSpc>
            </a:pP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1800" b="0" i="0" dirty="0">
                <a:solidFill>
                  <a:srgbClr val="003760"/>
                </a:solidFill>
                <a:latin typeface="仿宋" panose="02010609060101010101" pitchFamily="34" charset="-122"/>
                <a:ea typeface="仿宋" panose="02010609060101010101" pitchFamily="34" charset="-122"/>
                <a:cs typeface="仿宋" panose="02010609060101010101" pitchFamily="34" charset="-120"/>
              </a:rPr>
              <a:t>[湖北重点高中2025高二联考]</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我国玉文化源远流长</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，长江下游凌家滩文化与东北地区的红山文化距离</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遥远</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，时间相近，两地均出土了外形、制作工艺相近的玉器</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，尤其对于龙的卷曲形象有着文化上的共识</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见下图）。</a:t>
            </a: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这可用于说明(</a:t>
            </a:r>
            <a:r>
              <a:rPr lang="en-US" altLang="zh-CN"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sp>
        <p:nvSpPr>
          <p:cNvPr id="5" name="QC_5_BD.9_3#8710340b1.choices?vaa=1&amp;vcp=1&amp;vop=1&amp;pid=74bc445fc&amp;color=0,55,96&amp;vtp=1&amp;bbb=1"/>
          <p:cNvSpPr/>
          <p:nvPr/>
        </p:nvSpPr>
        <p:spPr>
          <a:xfrm>
            <a:off x="502920" y="4946305"/>
            <a:ext cx="10570464" cy="770255"/>
          </a:xfrm>
          <a:prstGeom prst="rect">
            <a:avLst/>
          </a:prstGeom>
          <a:noFill/>
        </p:spPr>
        <p:txBody>
          <a:bodyPr wrap="none" lIns="0" tIns="0" rIns="0" bIns="0" rtlCol="0" anchor="t"/>
          <a:lstStyle/>
          <a:p>
            <a:pPr latinLnBrk="1">
              <a:lnSpc>
                <a:spcPts val="3300"/>
              </a:lnSpc>
              <a:tabLst>
                <a:tab pos="5393055" algn="l"/>
              </a:tabLst>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玉文化是联结各区域关系的精神纽带</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远古中国是玉文化的源头</a:t>
            </a:r>
            <a:endParaRPr lang="en-US" altLang="zh-CN" sz="1800" dirty="0"/>
          </a:p>
          <a:p>
            <a:pPr latinLnBrk="1">
              <a:lnSpc>
                <a:spcPts val="3100"/>
              </a:lnSpc>
              <a:tabLst>
                <a:tab pos="5393055" algn="l"/>
              </a:tabLst>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两地文化可能存在远距离交流和互动</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龙图腾成为古代国家象征</a:t>
            </a:r>
            <a:endParaRPr lang="en-US" altLang="zh-CN" sz="1800" dirty="0"/>
          </a:p>
        </p:txBody>
      </p:sp>
    </p:spTree>
  </p:cSld>
  <p:clrMapOvr>
    <a:masterClrMapping/>
  </p:clrMapOv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11_1#8710340b1?vaa=1&amp;vcp=1&amp;vop=1&amp;pid=74bc445fc&amp;color=0,55,96&amp;mp=1&amp;vtp=1&amp;bt=1&amp;bbb=1&amp;hb=1"/>
          <p:cNvSpPr/>
          <p:nvPr/>
        </p:nvSpPr>
        <p:spPr>
          <a:xfrm>
            <a:off x="502920" y="2491522"/>
            <a:ext cx="10570464" cy="2449640"/>
          </a:xfrm>
          <a:prstGeom prst="rect">
            <a:avLst/>
          </a:prstGeom>
          <a:noFill/>
        </p:spPr>
        <p:txBody>
          <a:bodyPr wrap="none" lIns="0" tIns="0" rIns="0" bIns="0" rtlCol="0" anchor="t"/>
          <a:lstStyle/>
          <a:p>
            <a:pPr algn="l" latinLnBrk="1">
              <a:lnSpc>
                <a:spcPts val="33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【解析】本题考查中华文明的多元起源。根据材料可知，凌家滩文化与红山文化的玉器在造型</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、制作工艺</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上存在相似性</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，尤其是对龙的形象有一定共识，而且两地距离较远</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，说明两地文化可能存在远距离交流和</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互动</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，C项正确；材料仅涉及凌家滩文化与红山文化两个文化，无法得出“各区域”的情况，排除A项</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；中</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国是玉文化重要发源地</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，但材料未涉及与其他文明的对比，且两地均属中国境内，无法推导出</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“远古中国</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是玉文化的源头</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”的结论，排除B项；图腾崇拜在史前具有宗教意义，但“国家象征”需明确政权标志</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，而凌</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家滩文化</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、红山文化时期尚未形成统一国家体系，排除D项。</a:t>
            </a:r>
            <a:endParaRPr lang="en-US" altLang="zh-CN" dirty="0"/>
          </a:p>
        </p:txBody>
      </p:sp>
      <p:sp>
        <p:nvSpPr>
          <p:cNvPr id="3" name="QC_5_AN.12_1#8710340b1?vaa=1&amp;vcp=1&amp;vop=1&amp;pid=74bc445fc&amp;color=0,55,96&amp;vtp=1&amp;bbb=1"/>
          <p:cNvSpPr/>
          <p:nvPr/>
        </p:nvSpPr>
        <p:spPr>
          <a:xfrm>
            <a:off x="502920" y="4968339"/>
            <a:ext cx="10570464" cy="363665"/>
          </a:xfrm>
          <a:prstGeom prst="rect">
            <a:avLst/>
          </a:prstGeom>
          <a:noFill/>
        </p:spPr>
        <p:txBody>
          <a:bodyPr wrap="none" lIns="0" tIns="0" rIns="0" bIns="0" rtlCol="0" anchor="t"/>
          <a:lstStyle/>
          <a:p>
            <a:pPr algn="l" latinLnBrk="1">
              <a:lnSpc>
                <a:spcPts val="32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【答案】</a:t>
            </a:r>
            <a:r>
              <a:rPr lang="en-US" altLang="zh-CN" sz="1800" b="0" i="0" dirty="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sz="1800"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anim calcmode="lin" valueType="num">
                                      <p:cBhvr>
                                        <p:cTn id="8" dur="500" fill="hold"/>
                                        <p:tgtEl>
                                          <p:spTgt spid="2">
                                            <p:bg/>
                                          </p:spTgt>
                                        </p:tgtEl>
                                        <p:attrNameLst>
                                          <p:attrName>ppt_x</p:attrName>
                                        </p:attrNameLst>
                                      </p:cBhvr>
                                      <p:tavLst>
                                        <p:tav tm="0">
                                          <p:val>
                                            <p:strVal val="#ppt_x"/>
                                          </p:val>
                                        </p:tav>
                                        <p:tav tm="100000">
                                          <p:val>
                                            <p:strVal val="#ppt_x"/>
                                          </p:val>
                                        </p:tav>
                                      </p:tavLst>
                                    </p:anim>
                                    <p:anim calcmode="lin" valueType="num">
                                      <p:cBhvr>
                                        <p:cTn id="9" dur="500" fill="hold"/>
                                        <p:tgtEl>
                                          <p:spTgt spid="2">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2">
                                            <p:txEl>
                                              <p:pRg st="0" end="0"/>
                                            </p:txEl>
                                          </p:spTgt>
                                        </p:tgtEl>
                                        <p:attrNameLst>
                                          <p:attrName>style.visibility</p:attrName>
                                        </p:attrNameLst>
                                      </p:cBhvr>
                                      <p:to>
                                        <p:strVal val="visible"/>
                                      </p:to>
                                    </p:set>
                                    <p:animEffect transition="in" filter="fade">
                                      <p:cBhvr>
                                        <p:cTn id="12" dur="500"/>
                                        <p:tgtEl>
                                          <p:spTgt spid="2">
                                            <p:txEl>
                                              <p:pRg st="0" end="0"/>
                                            </p:txEl>
                                          </p:spTgt>
                                        </p:tgtEl>
                                      </p:cBhvr>
                                    </p:animEffect>
                                    <p:anim calcmode="lin" valueType="num">
                                      <p:cBhvr>
                                        <p:cTn id="13"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2">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2">
                                            <p:txEl>
                                              <p:pRg st="1" end="1"/>
                                            </p:txEl>
                                          </p:spTgt>
                                        </p:tgtEl>
                                        <p:attrNameLst>
                                          <p:attrName>style.visibility</p:attrName>
                                        </p:attrNameLst>
                                      </p:cBhvr>
                                      <p:to>
                                        <p:strVal val="visible"/>
                                      </p:to>
                                    </p:set>
                                    <p:animEffect transition="in" filter="fade">
                                      <p:cBhvr>
                                        <p:cTn id="17" dur="500"/>
                                        <p:tgtEl>
                                          <p:spTgt spid="2">
                                            <p:txEl>
                                              <p:pRg st="1" end="1"/>
                                            </p:txEl>
                                          </p:spTgt>
                                        </p:tgtEl>
                                      </p:cBhvr>
                                    </p:animEffect>
                                    <p:anim calcmode="lin" valueType="num">
                                      <p:cBhvr>
                                        <p:cTn id="18"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2">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2">
                                            <p:txEl>
                                              <p:pRg st="2" end="2"/>
                                            </p:txEl>
                                          </p:spTgt>
                                        </p:tgtEl>
                                        <p:attrNameLst>
                                          <p:attrName>style.visibility</p:attrName>
                                        </p:attrNameLst>
                                      </p:cBhvr>
                                      <p:to>
                                        <p:strVal val="visible"/>
                                      </p:to>
                                    </p:set>
                                    <p:animEffect transition="in" filter="fade">
                                      <p:cBhvr>
                                        <p:cTn id="22" dur="500"/>
                                        <p:tgtEl>
                                          <p:spTgt spid="2">
                                            <p:txEl>
                                              <p:pRg st="2" end="2"/>
                                            </p:txEl>
                                          </p:spTgt>
                                        </p:tgtEl>
                                      </p:cBhvr>
                                    </p:animEffect>
                                    <p:anim calcmode="lin" valueType="num">
                                      <p:cBhvr>
                                        <p:cTn id="23"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2">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2">
                                            <p:txEl>
                                              <p:pRg st="3" end="3"/>
                                            </p:txEl>
                                          </p:spTgt>
                                        </p:tgtEl>
                                        <p:attrNameLst>
                                          <p:attrName>style.visibility</p:attrName>
                                        </p:attrNameLst>
                                      </p:cBhvr>
                                      <p:to>
                                        <p:strVal val="visible"/>
                                      </p:to>
                                    </p:set>
                                    <p:animEffect transition="in" filter="fade">
                                      <p:cBhvr>
                                        <p:cTn id="27" dur="500"/>
                                        <p:tgtEl>
                                          <p:spTgt spid="2">
                                            <p:txEl>
                                              <p:pRg st="3" end="3"/>
                                            </p:txEl>
                                          </p:spTgt>
                                        </p:tgtEl>
                                      </p:cBhvr>
                                    </p:animEffect>
                                    <p:anim calcmode="lin" valueType="num">
                                      <p:cBhvr>
                                        <p:cTn id="28" dur="500" fill="hold"/>
                                        <p:tgtEl>
                                          <p:spTgt spid="2">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2">
                                            <p:txEl>
                                              <p:pRg st="3" end="3"/>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2">
                                            <p:txEl>
                                              <p:pRg st="4" end="4"/>
                                            </p:txEl>
                                          </p:spTgt>
                                        </p:tgtEl>
                                        <p:attrNameLst>
                                          <p:attrName>style.visibility</p:attrName>
                                        </p:attrNameLst>
                                      </p:cBhvr>
                                      <p:to>
                                        <p:strVal val="visible"/>
                                      </p:to>
                                    </p:set>
                                    <p:animEffect transition="in" filter="fade">
                                      <p:cBhvr>
                                        <p:cTn id="32" dur="500"/>
                                        <p:tgtEl>
                                          <p:spTgt spid="2">
                                            <p:txEl>
                                              <p:pRg st="4" end="4"/>
                                            </p:txEl>
                                          </p:spTgt>
                                        </p:tgtEl>
                                      </p:cBhvr>
                                    </p:animEffect>
                                    <p:anim calcmode="lin" valueType="num">
                                      <p:cBhvr>
                                        <p:cTn id="33" dur="500" fill="hold"/>
                                        <p:tgtEl>
                                          <p:spTgt spid="2">
                                            <p:txEl>
                                              <p:pRg st="4" end="4"/>
                                            </p:txEl>
                                          </p:spTgt>
                                        </p:tgtEl>
                                        <p:attrNameLst>
                                          <p:attrName>ppt_x</p:attrName>
                                        </p:attrNameLst>
                                      </p:cBhvr>
                                      <p:tavLst>
                                        <p:tav tm="0">
                                          <p:val>
                                            <p:strVal val="#ppt_x"/>
                                          </p:val>
                                        </p:tav>
                                        <p:tav tm="100000">
                                          <p:val>
                                            <p:strVal val="#ppt_x"/>
                                          </p:val>
                                        </p:tav>
                                      </p:tavLst>
                                    </p:anim>
                                    <p:anim calcmode="lin" valueType="num">
                                      <p:cBhvr>
                                        <p:cTn id="34" dur="500" fill="hold"/>
                                        <p:tgtEl>
                                          <p:spTgt spid="2">
                                            <p:txEl>
                                              <p:pRg st="4" end="4"/>
                                            </p:txEl>
                                          </p:spTgt>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2">
                                            <p:txEl>
                                              <p:pRg st="5" end="5"/>
                                            </p:txEl>
                                          </p:spTgt>
                                        </p:tgtEl>
                                        <p:attrNameLst>
                                          <p:attrName>style.visibility</p:attrName>
                                        </p:attrNameLst>
                                      </p:cBhvr>
                                      <p:to>
                                        <p:strVal val="visible"/>
                                      </p:to>
                                    </p:set>
                                    <p:animEffect transition="in" filter="fade">
                                      <p:cBhvr>
                                        <p:cTn id="37" dur="500"/>
                                        <p:tgtEl>
                                          <p:spTgt spid="2">
                                            <p:txEl>
                                              <p:pRg st="5" end="5"/>
                                            </p:txEl>
                                          </p:spTgt>
                                        </p:tgtEl>
                                      </p:cBhvr>
                                    </p:animEffect>
                                    <p:anim calcmode="lin" valueType="num">
                                      <p:cBhvr>
                                        <p:cTn id="38" dur="500" fill="hold"/>
                                        <p:tgtEl>
                                          <p:spTgt spid="2">
                                            <p:txEl>
                                              <p:pRg st="5" end="5"/>
                                            </p:txEl>
                                          </p:spTgt>
                                        </p:tgtEl>
                                        <p:attrNameLst>
                                          <p:attrName>ppt_x</p:attrName>
                                        </p:attrNameLst>
                                      </p:cBhvr>
                                      <p:tavLst>
                                        <p:tav tm="0">
                                          <p:val>
                                            <p:strVal val="#ppt_x"/>
                                          </p:val>
                                        </p:tav>
                                        <p:tav tm="100000">
                                          <p:val>
                                            <p:strVal val="#ppt_x"/>
                                          </p:val>
                                        </p:tav>
                                      </p:tavLst>
                                    </p:anim>
                                    <p:anim calcmode="lin" valueType="num">
                                      <p:cBhvr>
                                        <p:cTn id="39" dur="500" fill="hold"/>
                                        <p:tgtEl>
                                          <p:spTgt spid="2">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40" fill="hold">
                      <p:stCondLst>
                        <p:cond delay="indefinite"/>
                      </p:stCondLst>
                      <p:childTnLst>
                        <p:par>
                          <p:cTn id="41" fill="hold">
                            <p:stCondLst>
                              <p:cond delay="0"/>
                            </p:stCondLst>
                            <p:childTnLst>
                              <p:par>
                                <p:cTn id="42" presetID="42" presetClass="entr" presetSubtype="0" fill="hold" grpId="0" nodeType="clickEffect">
                                  <p:stCondLst>
                                    <p:cond delay="0"/>
                                  </p:stCondLst>
                                  <p:childTnLst>
                                    <p:set>
                                      <p:cBhvr>
                                        <p:cTn id="43" dur="1" fill="hold">
                                          <p:stCondLst>
                                            <p:cond delay="0"/>
                                          </p:stCondLst>
                                        </p:cTn>
                                        <p:tgtEl>
                                          <p:spTgt spid="3">
                                            <p:bg/>
                                          </p:spTgt>
                                        </p:tgtEl>
                                        <p:attrNameLst>
                                          <p:attrName>style.visibility</p:attrName>
                                        </p:attrNameLst>
                                      </p:cBhvr>
                                      <p:to>
                                        <p:strVal val="visible"/>
                                      </p:to>
                                    </p:set>
                                    <p:animEffect transition="in" filter="fade">
                                      <p:cBhvr>
                                        <p:cTn id="44" dur="500"/>
                                        <p:tgtEl>
                                          <p:spTgt spid="3">
                                            <p:bg/>
                                          </p:spTgt>
                                        </p:tgtEl>
                                      </p:cBhvr>
                                    </p:animEffect>
                                    <p:anim calcmode="lin" valueType="num">
                                      <p:cBhvr>
                                        <p:cTn id="45" dur="500" fill="hold"/>
                                        <p:tgtEl>
                                          <p:spTgt spid="3">
                                            <p:bg/>
                                          </p:spTgt>
                                        </p:tgtEl>
                                        <p:attrNameLst>
                                          <p:attrName>ppt_x</p:attrName>
                                        </p:attrNameLst>
                                      </p:cBhvr>
                                      <p:tavLst>
                                        <p:tav tm="0">
                                          <p:val>
                                            <p:strVal val="#ppt_x"/>
                                          </p:val>
                                        </p:tav>
                                        <p:tav tm="100000">
                                          <p:val>
                                            <p:strVal val="#ppt_x"/>
                                          </p:val>
                                        </p:tav>
                                      </p:tavLst>
                                    </p:anim>
                                    <p:anim calcmode="lin" valueType="num">
                                      <p:cBhvr>
                                        <p:cTn id="46" dur="500" fill="hold"/>
                                        <p:tgtEl>
                                          <p:spTgt spid="3">
                                            <p:bg/>
                                          </p:spTgt>
                                        </p:tgtEl>
                                        <p:attrNameLst>
                                          <p:attrName>ppt_y</p:attrName>
                                        </p:attrNameLst>
                                      </p:cBhvr>
                                      <p:tavLst>
                                        <p:tav tm="0">
                                          <p:val>
                                            <p:strVal val="#ppt_y+.1"/>
                                          </p:val>
                                        </p:tav>
                                        <p:tav tm="100000">
                                          <p:val>
                                            <p:strVal val="#ppt_y"/>
                                          </p:val>
                                        </p:tav>
                                      </p:tavLst>
                                    </p:anim>
                                  </p:childTnLst>
                                </p:cTn>
                              </p:par>
                              <p:par>
                                <p:cTn id="47" presetID="42" presetClass="entr" presetSubtype="0" fill="hold" grpId="0" nodeType="withEffect">
                                  <p:stCondLst>
                                    <p:cond delay="0"/>
                                  </p:stCondLst>
                                  <p:childTnLst>
                                    <p:set>
                                      <p:cBhvr>
                                        <p:cTn id="48" dur="1" fill="hold">
                                          <p:stCondLst>
                                            <p:cond delay="0"/>
                                          </p:stCondLst>
                                        </p:cTn>
                                        <p:tgtEl>
                                          <p:spTgt spid="3">
                                            <p:txEl>
                                              <p:pRg st="0" end="0"/>
                                            </p:txEl>
                                          </p:spTgt>
                                        </p:tgtEl>
                                        <p:attrNameLst>
                                          <p:attrName>style.visibility</p:attrName>
                                        </p:attrNameLst>
                                      </p:cBhvr>
                                      <p:to>
                                        <p:strVal val="visible"/>
                                      </p:to>
                                    </p:set>
                                    <p:animEffect transition="in" filter="fade">
                                      <p:cBhvr>
                                        <p:cTn id="49" dur="500"/>
                                        <p:tgtEl>
                                          <p:spTgt spid="3">
                                            <p:txEl>
                                              <p:pRg st="0" end="0"/>
                                            </p:txEl>
                                          </p:spTgt>
                                        </p:tgtEl>
                                      </p:cBhvr>
                                    </p:animEffect>
                                    <p:anim calcmode="lin" valueType="num">
                                      <p:cBhvr>
                                        <p:cTn id="50"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51" dur="5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P spid="3" grpId="0" animBg="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3_1#485d61435?vaa=1&amp;vcp=1&amp;vop=1&amp;pid=74bc445fc&amp;color=0,55,96&amp;vtp=1&amp;bt=1&amp;bbb=1&amp;hb=1"/>
          <p:cNvSpPr/>
          <p:nvPr/>
        </p:nvSpPr>
        <p:spPr>
          <a:xfrm>
            <a:off x="502920" y="1869254"/>
            <a:ext cx="10570464" cy="1189355"/>
          </a:xfrm>
          <a:prstGeom prst="rect">
            <a:avLst/>
          </a:prstGeom>
          <a:noFill/>
        </p:spPr>
        <p:txBody>
          <a:bodyPr wrap="none" lIns="0" tIns="0" rIns="0" bIns="0" rtlCol="0" anchor="t"/>
          <a:lstStyle/>
          <a:p>
            <a:pPr algn="l" latinLnBrk="1">
              <a:lnSpc>
                <a:spcPts val="3300"/>
              </a:lnSpc>
            </a:pP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1800" b="0" i="0" dirty="0">
                <a:solidFill>
                  <a:srgbClr val="003760"/>
                </a:solidFill>
                <a:latin typeface="仿宋" panose="02010609060101010101" pitchFamily="34" charset="-122"/>
                <a:ea typeface="仿宋" panose="02010609060101010101" pitchFamily="34" charset="-122"/>
                <a:cs typeface="仿宋" panose="02010609060101010101" pitchFamily="34" charset="-120"/>
              </a:rPr>
              <a:t>[山西临汾2025高二期中]</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在探讨“孝”的伦理时，王守仁强调孝道并非源于外在教条，认为</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“此心若无人</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欲</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，纯是天理，是个诚于孝亲的心，冬时自然思量父母的寒，便自要去求个温的道理”。由此可知</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，王守</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仁(</a:t>
            </a:r>
            <a:r>
              <a:rPr lang="en-US" altLang="zh-CN"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sp>
        <p:nvSpPr>
          <p:cNvPr id="3" name="QC_5_AN.15_1#485d61435.bracket?vaa=1&amp;vcp=1&amp;vop=1&amp;pid=74bc445fc&amp;color=0,55,96&amp;vpa=4&amp;vtp=1"/>
          <p:cNvSpPr/>
          <p:nvPr/>
        </p:nvSpPr>
        <p:spPr>
          <a:xfrm>
            <a:off x="902176" y="2694119"/>
            <a:ext cx="331788" cy="354140"/>
          </a:xfrm>
          <a:prstGeom prst="rect">
            <a:avLst/>
          </a:prstGeom>
          <a:noFill/>
        </p:spPr>
        <p:txBody>
          <a:bodyPr wrap="none" lIns="0" tIns="0" rIns="0" bIns="0" rtlCol="0" anchor="t"/>
          <a:lstStyle/>
          <a:p>
            <a:pPr algn="ctr" latinLnBrk="1">
              <a:lnSpc>
                <a:spcPts val="3100"/>
              </a:lnSpc>
            </a:pPr>
            <a:r>
              <a:rPr lang="en-US" altLang="zh-CN" b="0" i="0" dirty="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dirty="0"/>
          </a:p>
        </p:txBody>
      </p:sp>
      <p:sp>
        <p:nvSpPr>
          <p:cNvPr id="4" name="QC_5_BD.13_2#485d61435.choices?vaa=1&amp;vcp=1&amp;vop=1&amp;pid=74bc445fc&amp;color=0,55,96&amp;vtp=1&amp;bbb=1"/>
          <p:cNvSpPr/>
          <p:nvPr/>
        </p:nvSpPr>
        <p:spPr>
          <a:xfrm>
            <a:off x="502920" y="3106488"/>
            <a:ext cx="10570464" cy="770255"/>
          </a:xfrm>
          <a:prstGeom prst="rect">
            <a:avLst/>
          </a:prstGeom>
          <a:noFill/>
        </p:spPr>
        <p:txBody>
          <a:bodyPr wrap="none" lIns="0" tIns="0" rIns="0" bIns="0" rtlCol="0" anchor="t"/>
          <a:lstStyle/>
          <a:p>
            <a:pPr latinLnBrk="1">
              <a:lnSpc>
                <a:spcPts val="3300"/>
              </a:lnSpc>
              <a:tabLst>
                <a:tab pos="5393055" algn="l"/>
              </a:tabLst>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强调个人的主观能动性</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否定传统伦理道德标准</a:t>
            </a:r>
            <a:endParaRPr lang="en-US" altLang="zh-CN" sz="1800" dirty="0"/>
          </a:p>
          <a:p>
            <a:pPr latinLnBrk="1">
              <a:lnSpc>
                <a:spcPts val="3100"/>
              </a:lnSpc>
              <a:tabLst>
                <a:tab pos="5393055" algn="l"/>
              </a:tabLst>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具有客观唯心主义倾向</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提倡“格物致知”的理念</a:t>
            </a:r>
            <a:endParaRPr lang="en-US" altLang="zh-CN" sz="1800" dirty="0"/>
          </a:p>
        </p:txBody>
      </p:sp>
      <p:sp>
        <p:nvSpPr>
          <p:cNvPr id="5" name="QC_5_AS.14_1#485d61435?vaa=1&amp;vcp=1&amp;vop=1&amp;pid=74bc445fc&amp;color=0,55,96&amp;vtp=1&amp;bbb=1&amp;hb=1"/>
          <p:cNvSpPr/>
          <p:nvPr/>
        </p:nvSpPr>
        <p:spPr>
          <a:xfrm>
            <a:off x="502920" y="3926273"/>
            <a:ext cx="10570464" cy="2030540"/>
          </a:xfrm>
          <a:prstGeom prst="rect">
            <a:avLst/>
          </a:prstGeom>
          <a:noFill/>
        </p:spPr>
        <p:txBody>
          <a:bodyPr wrap="none" lIns="0" tIns="0" rIns="0" bIns="0" rtlCol="0" anchor="t"/>
          <a:lstStyle/>
          <a:p>
            <a:pPr algn="l" latinLnBrk="1">
              <a:lnSpc>
                <a:spcPts val="33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【解析】本题考查陆王心学和中华文化的发展历程</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。材料反映的是王守仁认为孝道并非源于外在教条而是</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发源于本心的天理</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，强调自身的重要性而非外在约束，即强调个人的主观能动性，A项正确</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；王守仁仍强</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调孝的儒家传统伦理道德的作用</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，只是达到的方法不同，排除B项；王守仁强调的孝发源于本心</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，属于主</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观唯心主义</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，排除C项；提倡“格物致知”的理念是程朱理学的内容，与王守仁提倡的心学方法论不同</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，排</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除</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D项。</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anim calcmode="lin" valueType="num">
                                      <p:cBhvr>
                                        <p:cTn id="8" dur="500" fill="hold"/>
                                        <p:tgtEl>
                                          <p:spTgt spid="5">
                                            <p:bg/>
                                          </p:spTgt>
                                        </p:tgtEl>
                                        <p:attrNameLst>
                                          <p:attrName>ppt_x</p:attrName>
                                        </p:attrNameLst>
                                      </p:cBhvr>
                                      <p:tavLst>
                                        <p:tav tm="0">
                                          <p:val>
                                            <p:strVal val="#ppt_x"/>
                                          </p:val>
                                        </p:tav>
                                        <p:tav tm="100000">
                                          <p:val>
                                            <p:strVal val="#ppt_x"/>
                                          </p:val>
                                        </p:tav>
                                      </p:tavLst>
                                    </p:anim>
                                    <p:anim calcmode="lin" valueType="num">
                                      <p:cBhvr>
                                        <p:cTn id="9" dur="500" fill="hold"/>
                                        <p:tgtEl>
                                          <p:spTgt spid="5">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Effect transition="in" filter="fade">
                                      <p:cBhvr>
                                        <p:cTn id="12" dur="500"/>
                                        <p:tgtEl>
                                          <p:spTgt spid="5">
                                            <p:txEl>
                                              <p:pRg st="0" end="0"/>
                                            </p:txEl>
                                          </p:spTgt>
                                        </p:tgtEl>
                                      </p:cBhvr>
                                    </p:animEffect>
                                    <p:anim calcmode="lin" valueType="num">
                                      <p:cBhvr>
                                        <p:cTn id="13"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5">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5">
                                            <p:txEl>
                                              <p:pRg st="1" end="1"/>
                                            </p:txEl>
                                          </p:spTgt>
                                        </p:tgtEl>
                                        <p:attrNameLst>
                                          <p:attrName>style.visibility</p:attrName>
                                        </p:attrNameLst>
                                      </p:cBhvr>
                                      <p:to>
                                        <p:strVal val="visible"/>
                                      </p:to>
                                    </p:set>
                                    <p:animEffect transition="in" filter="fade">
                                      <p:cBhvr>
                                        <p:cTn id="17" dur="500"/>
                                        <p:tgtEl>
                                          <p:spTgt spid="5">
                                            <p:txEl>
                                              <p:pRg st="1" end="1"/>
                                            </p:txEl>
                                          </p:spTgt>
                                        </p:tgtEl>
                                      </p:cBhvr>
                                    </p:animEffect>
                                    <p:anim calcmode="lin" valueType="num">
                                      <p:cBhvr>
                                        <p:cTn id="18"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5">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5">
                                            <p:txEl>
                                              <p:pRg st="2" end="2"/>
                                            </p:txEl>
                                          </p:spTgt>
                                        </p:tgtEl>
                                        <p:attrNameLst>
                                          <p:attrName>style.visibility</p:attrName>
                                        </p:attrNameLst>
                                      </p:cBhvr>
                                      <p:to>
                                        <p:strVal val="visible"/>
                                      </p:to>
                                    </p:set>
                                    <p:animEffect transition="in" filter="fade">
                                      <p:cBhvr>
                                        <p:cTn id="22" dur="500"/>
                                        <p:tgtEl>
                                          <p:spTgt spid="5">
                                            <p:txEl>
                                              <p:pRg st="2" end="2"/>
                                            </p:txEl>
                                          </p:spTgt>
                                        </p:tgtEl>
                                      </p:cBhvr>
                                    </p:animEffect>
                                    <p:anim calcmode="lin" valueType="num">
                                      <p:cBhvr>
                                        <p:cTn id="23"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5">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5">
                                            <p:txEl>
                                              <p:pRg st="3" end="3"/>
                                            </p:txEl>
                                          </p:spTgt>
                                        </p:tgtEl>
                                        <p:attrNameLst>
                                          <p:attrName>style.visibility</p:attrName>
                                        </p:attrNameLst>
                                      </p:cBhvr>
                                      <p:to>
                                        <p:strVal val="visible"/>
                                      </p:to>
                                    </p:set>
                                    <p:animEffect transition="in" filter="fade">
                                      <p:cBhvr>
                                        <p:cTn id="27" dur="500"/>
                                        <p:tgtEl>
                                          <p:spTgt spid="5">
                                            <p:txEl>
                                              <p:pRg st="3" end="3"/>
                                            </p:txEl>
                                          </p:spTgt>
                                        </p:tgtEl>
                                      </p:cBhvr>
                                    </p:animEffect>
                                    <p:anim calcmode="lin" valueType="num">
                                      <p:cBhvr>
                                        <p:cTn id="28" dur="500" fill="hold"/>
                                        <p:tgtEl>
                                          <p:spTgt spid="5">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5">
                                            <p:txEl>
                                              <p:pRg st="3" end="3"/>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5">
                                            <p:txEl>
                                              <p:pRg st="4" end="4"/>
                                            </p:txEl>
                                          </p:spTgt>
                                        </p:tgtEl>
                                        <p:attrNameLst>
                                          <p:attrName>style.visibility</p:attrName>
                                        </p:attrNameLst>
                                      </p:cBhvr>
                                      <p:to>
                                        <p:strVal val="visible"/>
                                      </p:to>
                                    </p:set>
                                    <p:animEffect transition="in" filter="fade">
                                      <p:cBhvr>
                                        <p:cTn id="32" dur="500"/>
                                        <p:tgtEl>
                                          <p:spTgt spid="5">
                                            <p:txEl>
                                              <p:pRg st="4" end="4"/>
                                            </p:txEl>
                                          </p:spTgt>
                                        </p:tgtEl>
                                      </p:cBhvr>
                                    </p:animEffect>
                                    <p:anim calcmode="lin" valueType="num">
                                      <p:cBhvr>
                                        <p:cTn id="33" dur="500" fill="hold"/>
                                        <p:tgtEl>
                                          <p:spTgt spid="5">
                                            <p:txEl>
                                              <p:pRg st="4" end="4"/>
                                            </p:txEl>
                                          </p:spTgt>
                                        </p:tgtEl>
                                        <p:attrNameLst>
                                          <p:attrName>ppt_x</p:attrName>
                                        </p:attrNameLst>
                                      </p:cBhvr>
                                      <p:tavLst>
                                        <p:tav tm="0">
                                          <p:val>
                                            <p:strVal val="#ppt_x"/>
                                          </p:val>
                                        </p:tav>
                                        <p:tav tm="100000">
                                          <p:val>
                                            <p:strVal val="#ppt_x"/>
                                          </p:val>
                                        </p:tav>
                                      </p:tavLst>
                                    </p:anim>
                                    <p:anim calcmode="lin" valueType="num">
                                      <p:cBhvr>
                                        <p:cTn id="34" dur="500" fill="hold"/>
                                        <p:tgtEl>
                                          <p:spTgt spid="5">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42" presetClass="entr" presetSubtype="0" fill="hold" grpId="0" nodeType="clickEffect">
                                  <p:stCondLst>
                                    <p:cond delay="0"/>
                                  </p:stCondLst>
                                  <p:childTnLst>
                                    <p:set>
                                      <p:cBhvr>
                                        <p:cTn id="38" dur="1" fill="hold">
                                          <p:stCondLst>
                                            <p:cond delay="0"/>
                                          </p:stCondLst>
                                        </p:cTn>
                                        <p:tgtEl>
                                          <p:spTgt spid="3">
                                            <p:bg/>
                                          </p:spTgt>
                                        </p:tgtEl>
                                        <p:attrNameLst>
                                          <p:attrName>style.visibility</p:attrName>
                                        </p:attrNameLst>
                                      </p:cBhvr>
                                      <p:to>
                                        <p:strVal val="visible"/>
                                      </p:to>
                                    </p:set>
                                    <p:animEffect transition="in" filter="fade">
                                      <p:cBhvr>
                                        <p:cTn id="39" dur="500"/>
                                        <p:tgtEl>
                                          <p:spTgt spid="3">
                                            <p:bg/>
                                          </p:spTgt>
                                        </p:tgtEl>
                                      </p:cBhvr>
                                    </p:animEffect>
                                    <p:anim calcmode="lin" valueType="num">
                                      <p:cBhvr>
                                        <p:cTn id="40" dur="500" fill="hold"/>
                                        <p:tgtEl>
                                          <p:spTgt spid="3">
                                            <p:bg/>
                                          </p:spTgt>
                                        </p:tgtEl>
                                        <p:attrNameLst>
                                          <p:attrName>ppt_x</p:attrName>
                                        </p:attrNameLst>
                                      </p:cBhvr>
                                      <p:tavLst>
                                        <p:tav tm="0">
                                          <p:val>
                                            <p:strVal val="#ppt_x"/>
                                          </p:val>
                                        </p:tav>
                                        <p:tav tm="100000">
                                          <p:val>
                                            <p:strVal val="#ppt_x"/>
                                          </p:val>
                                        </p:tav>
                                      </p:tavLst>
                                    </p:anim>
                                    <p:anim calcmode="lin" valueType="num">
                                      <p:cBhvr>
                                        <p:cTn id="41" dur="500" fill="hold"/>
                                        <p:tgtEl>
                                          <p:spTgt spid="3">
                                            <p:bg/>
                                          </p:spTgt>
                                        </p:tgtEl>
                                        <p:attrNameLst>
                                          <p:attrName>ppt_y</p:attrName>
                                        </p:attrNameLst>
                                      </p:cBhvr>
                                      <p:tavLst>
                                        <p:tav tm="0">
                                          <p:val>
                                            <p:strVal val="#ppt_y+.1"/>
                                          </p:val>
                                        </p:tav>
                                        <p:tav tm="100000">
                                          <p:val>
                                            <p:strVal val="#ppt_y"/>
                                          </p:val>
                                        </p:tav>
                                      </p:tavLst>
                                    </p:anim>
                                  </p:childTnLst>
                                </p:cTn>
                              </p:par>
                              <p:par>
                                <p:cTn id="42" presetID="42" presetClass="entr" presetSubtype="0" fill="hold" grpId="0" nodeType="withEffect">
                                  <p:stCondLst>
                                    <p:cond delay="0"/>
                                  </p:stCondLst>
                                  <p:childTnLst>
                                    <p:set>
                                      <p:cBhvr>
                                        <p:cTn id="43" dur="1" fill="hold">
                                          <p:stCondLst>
                                            <p:cond delay="0"/>
                                          </p:stCondLst>
                                        </p:cTn>
                                        <p:tgtEl>
                                          <p:spTgt spid="3">
                                            <p:txEl>
                                              <p:pRg st="0" end="0"/>
                                            </p:txEl>
                                          </p:spTgt>
                                        </p:tgtEl>
                                        <p:attrNameLst>
                                          <p:attrName>style.visibility</p:attrName>
                                        </p:attrNameLst>
                                      </p:cBhvr>
                                      <p:to>
                                        <p:strVal val="visible"/>
                                      </p:to>
                                    </p:set>
                                    <p:animEffect transition="in" filter="fade">
                                      <p:cBhvr>
                                        <p:cTn id="44" dur="500"/>
                                        <p:tgtEl>
                                          <p:spTgt spid="3">
                                            <p:txEl>
                                              <p:pRg st="0" end="0"/>
                                            </p:txEl>
                                          </p:spTgt>
                                        </p:tgtEl>
                                      </p:cBhvr>
                                    </p:animEffect>
                                    <p:anim calcmode="lin" valueType="num">
                                      <p:cBhvr>
                                        <p:cTn id="45"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46" dur="5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7_1#b35245bbe?vaa=1&amp;vcp=1&amp;vop=1&amp;pid=74bc445fc&amp;color=0,55,96&amp;vtp=1&amp;bt=1&amp;bbb=1"/>
          <p:cNvSpPr/>
          <p:nvPr/>
        </p:nvSpPr>
        <p:spPr>
          <a:xfrm>
            <a:off x="502920" y="2435864"/>
            <a:ext cx="10570464" cy="360680"/>
          </a:xfrm>
          <a:prstGeom prst="rect">
            <a:avLst/>
          </a:prstGeom>
          <a:noFill/>
        </p:spPr>
        <p:txBody>
          <a:bodyPr wrap="none" lIns="0" tIns="0" rIns="0" bIns="0" rtlCol="0" anchor="t"/>
          <a:lstStyle/>
          <a:p>
            <a:pPr algn="l" latinLnBrk="1">
              <a:lnSpc>
                <a:spcPts val="3200"/>
              </a:lnSpc>
            </a:pP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1800" b="0" i="0" dirty="0">
                <a:solidFill>
                  <a:srgbClr val="003760"/>
                </a:solidFill>
                <a:latin typeface="仿宋" panose="02010609060101010101" pitchFamily="34" charset="-122"/>
                <a:ea typeface="仿宋" panose="02010609060101010101" pitchFamily="34" charset="-122"/>
                <a:cs typeface="仿宋" panose="02010609060101010101" pitchFamily="34" charset="-120"/>
              </a:rPr>
              <a:t>[黑龙江龙东地区2025高二期中]</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下表是中国部分古典名句。</a:t>
            </a:r>
            <a:endParaRPr lang="en-US" altLang="zh-CN" sz="1800" dirty="0"/>
          </a:p>
        </p:txBody>
      </p:sp>
      <p:graphicFrame>
        <p:nvGraphicFramePr>
          <p:cNvPr id="14" name="QC_5_BD.17_2#b35245bbe?colgroup=15,28&amp;vaa=1&amp;vcp=1&amp;vop=1&amp;pid=74bc445fc&amp;color=0,55,96&amp;vtp=1&amp;bbb=1"/>
          <p:cNvGraphicFramePr>
            <a:graphicFrameLocks noGrp="1"/>
          </p:cNvGraphicFramePr>
          <p:nvPr/>
        </p:nvGraphicFramePr>
        <p:xfrm>
          <a:off x="502920" y="2923799"/>
          <a:ext cx="10552176" cy="1555433"/>
        </p:xfrm>
        <a:graphic>
          <a:graphicData uri="http://schemas.openxmlformats.org/drawingml/2006/table">
            <a:tbl>
              <a:tblPr/>
              <a:tblGrid>
                <a:gridCol w="3794760"/>
                <a:gridCol w="6757416"/>
              </a:tblGrid>
              <a:tr h="385382">
                <a:tc>
                  <a:txBody>
                    <a:bodyPr/>
                    <a:lstStyle/>
                    <a:p>
                      <a:pPr algn="ctr" latinLnBrk="1" hangingPunct="0">
                        <a:lnSpc>
                          <a:spcPts val="2700"/>
                        </a:lnSpc>
                      </a:pPr>
                      <a:r>
                        <a:rPr lang="en-US" altLang="zh-CN" sz="1800" b="1"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出处</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1"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内容摘录</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390017">
                <a:tc>
                  <a:txBody>
                    <a:bodyPr/>
                    <a:lstStyle/>
                    <a:p>
                      <a:pPr algn="ctr" latinLnBrk="1" hangingPunct="0">
                        <a:lnSpc>
                          <a:spcPts val="27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《论语》</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27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士不可以不弘毅</a:t>
                      </a:r>
                      <a:r>
                        <a:rPr lang="en-US" altLang="zh-CN" sz="1800" b="0" i="0" spc="-10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任重而道远</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390017">
                <a:tc>
                  <a:txBody>
                    <a:bodyPr/>
                    <a:lstStyle/>
                    <a:p>
                      <a:pPr algn="ctr" latinLnBrk="1" hangingPunct="0">
                        <a:lnSpc>
                          <a:spcPts val="27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《王子安集》</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27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老当益壮</a:t>
                      </a:r>
                      <a:r>
                        <a:rPr lang="en-US" altLang="zh-CN" sz="1800" b="0" i="0" spc="-10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宁移白首之心？穷且益坚</a:t>
                      </a:r>
                      <a:r>
                        <a:rPr lang="en-US" altLang="zh-CN" sz="1800" b="0" i="0" spc="-10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不坠青云之志</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390017">
                <a:tc>
                  <a:txBody>
                    <a:bodyPr/>
                    <a:lstStyle/>
                    <a:p>
                      <a:pPr algn="ctr" latinLnBrk="1" hangingPunct="0">
                        <a:lnSpc>
                          <a:spcPts val="27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《张子全书》</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27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贫贱忧戚</a:t>
                      </a:r>
                      <a:r>
                        <a:rPr lang="en-US" altLang="zh-CN" sz="1800" b="0" i="0" spc="-10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庸玉汝于成也</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p:sp>
        <p:nvSpPr>
          <p:cNvPr id="4" name="QC_5_BD.17_3#b35245bbe?vaa=1&amp;vcp=1&amp;vop=1&amp;pid=74bc445fc&amp;color=0,55,96&amp;vtp=1&amp;bbb=1"/>
          <p:cNvSpPr/>
          <p:nvPr/>
        </p:nvSpPr>
        <p:spPr>
          <a:xfrm>
            <a:off x="502920" y="4612899"/>
            <a:ext cx="10570464" cy="360680"/>
          </a:xfrm>
          <a:prstGeom prst="rect">
            <a:avLst/>
          </a:prstGeom>
          <a:noFill/>
        </p:spPr>
        <p:txBody>
          <a:bodyPr wrap="none" lIns="0" tIns="0" rIns="0" bIns="0" rtlCol="0" anchor="t"/>
          <a:lstStyle/>
          <a:p>
            <a:pPr algn="l" latinLnBrk="1">
              <a:lnSpc>
                <a:spcPts val="32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其共同蕴含的中华优秀传统文化内涵是(</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p:txBody>
      </p:sp>
      <p:sp>
        <p:nvSpPr>
          <p:cNvPr id="6" name="QC_5_BD.17_4#b35245bbe.choices?vaa=1&amp;vcp=1&amp;vop=1&amp;pid=74bc445fc&amp;color=0,55,96&amp;vtp=1&amp;bbb=1"/>
          <p:cNvSpPr/>
          <p:nvPr/>
        </p:nvSpPr>
        <p:spPr>
          <a:xfrm>
            <a:off x="502920" y="5019362"/>
            <a:ext cx="10570464" cy="360680"/>
          </a:xfrm>
          <a:prstGeom prst="rect">
            <a:avLst/>
          </a:prstGeom>
          <a:noFill/>
        </p:spPr>
        <p:txBody>
          <a:bodyPr wrap="none" lIns="0" tIns="0" rIns="0" bIns="0" rtlCol="0" anchor="t"/>
          <a:lstStyle/>
          <a:p>
            <a:pPr latinLnBrk="1">
              <a:lnSpc>
                <a:spcPts val="3200"/>
              </a:lnSpc>
              <a:tabLst>
                <a:tab pos="2708910" algn="l"/>
                <a:tab pos="5393055" algn="l"/>
                <a:tab pos="8076565" algn="l"/>
              </a:tabLst>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天下为公</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自强不息</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民惟邦本</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和而不同</a:t>
            </a:r>
            <a:endParaRPr lang="en-US" altLang="zh-CN" sz="1800" dirty="0"/>
          </a:p>
        </p:txBody>
      </p:sp>
    </p:spTree>
  </p:cSld>
  <p:clrMapOvr>
    <a:masterClrMapping/>
  </p:clrMapOvr>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19_1#b35245bbe?vaa=1&amp;vcp=1&amp;vop=1&amp;pid=74bc445fc&amp;color=0,55,96&amp;mp=1&amp;vtp=1&amp;bt=1&amp;bbb=1&amp;hb=1"/>
          <p:cNvSpPr/>
          <p:nvPr/>
        </p:nvSpPr>
        <p:spPr>
          <a:xfrm>
            <a:off x="502920" y="2491522"/>
            <a:ext cx="10570464" cy="2449640"/>
          </a:xfrm>
          <a:prstGeom prst="rect">
            <a:avLst/>
          </a:prstGeom>
          <a:noFill/>
        </p:spPr>
        <p:txBody>
          <a:bodyPr wrap="none" lIns="0" tIns="0" rIns="0" bIns="0" rtlCol="0" anchor="t"/>
          <a:lstStyle/>
          <a:p>
            <a:pPr algn="l" latinLnBrk="1">
              <a:lnSpc>
                <a:spcPts val="33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【解析】本题考查中华优秀传统文化的内涵。材料中“士不可以不弘毅，任重而道远”</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强调士人应志向远大、</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坚毅前行</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，“老当益壮，宁移白首之心？穷且益坚，不坠青云之志”表达无论境遇如何都要坚守志向</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、奋发</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进取</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，“贫贱忧戚，庸玉汝于成也”说明困境能助人成就一番事业，都体现了不畏困难、持续奋斗</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、自强不</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息的精神</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，B项正确；天下为公出自《礼记》，主张天下是公众的，</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与材料中强调的个人奋斗精神无关，</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排除</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A项；民惟邦本强调民众是国家根基，但材料未涉及国家与民众的关系，排除C项</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；材料内容强调坚</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持志向</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、克服困难，与和而不同无关，排除D项。</a:t>
            </a:r>
            <a:endParaRPr lang="en-US" altLang="zh-CN" dirty="0"/>
          </a:p>
        </p:txBody>
      </p:sp>
      <p:sp>
        <p:nvSpPr>
          <p:cNvPr id="3" name="QC_5_AN.20_1#b35245bbe?vaa=1&amp;vcp=1&amp;vop=1&amp;pid=74bc445fc&amp;color=0,55,96&amp;vtp=1&amp;bbb=1"/>
          <p:cNvSpPr/>
          <p:nvPr/>
        </p:nvSpPr>
        <p:spPr>
          <a:xfrm>
            <a:off x="502920" y="4968339"/>
            <a:ext cx="10570464" cy="363665"/>
          </a:xfrm>
          <a:prstGeom prst="rect">
            <a:avLst/>
          </a:prstGeom>
          <a:noFill/>
        </p:spPr>
        <p:txBody>
          <a:bodyPr wrap="none" lIns="0" tIns="0" rIns="0" bIns="0" rtlCol="0" anchor="t"/>
          <a:lstStyle/>
          <a:p>
            <a:pPr algn="l" latinLnBrk="1">
              <a:lnSpc>
                <a:spcPts val="32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【答案】</a:t>
            </a:r>
            <a:r>
              <a:rPr lang="en-US" altLang="zh-CN" sz="1800" b="0" i="0" dirty="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1800"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anim calcmode="lin" valueType="num">
                                      <p:cBhvr>
                                        <p:cTn id="8" dur="500" fill="hold"/>
                                        <p:tgtEl>
                                          <p:spTgt spid="2">
                                            <p:bg/>
                                          </p:spTgt>
                                        </p:tgtEl>
                                        <p:attrNameLst>
                                          <p:attrName>ppt_x</p:attrName>
                                        </p:attrNameLst>
                                      </p:cBhvr>
                                      <p:tavLst>
                                        <p:tav tm="0">
                                          <p:val>
                                            <p:strVal val="#ppt_x"/>
                                          </p:val>
                                        </p:tav>
                                        <p:tav tm="100000">
                                          <p:val>
                                            <p:strVal val="#ppt_x"/>
                                          </p:val>
                                        </p:tav>
                                      </p:tavLst>
                                    </p:anim>
                                    <p:anim calcmode="lin" valueType="num">
                                      <p:cBhvr>
                                        <p:cTn id="9" dur="500" fill="hold"/>
                                        <p:tgtEl>
                                          <p:spTgt spid="2">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2">
                                            <p:txEl>
                                              <p:pRg st="0" end="0"/>
                                            </p:txEl>
                                          </p:spTgt>
                                        </p:tgtEl>
                                        <p:attrNameLst>
                                          <p:attrName>style.visibility</p:attrName>
                                        </p:attrNameLst>
                                      </p:cBhvr>
                                      <p:to>
                                        <p:strVal val="visible"/>
                                      </p:to>
                                    </p:set>
                                    <p:animEffect transition="in" filter="fade">
                                      <p:cBhvr>
                                        <p:cTn id="12" dur="500"/>
                                        <p:tgtEl>
                                          <p:spTgt spid="2">
                                            <p:txEl>
                                              <p:pRg st="0" end="0"/>
                                            </p:txEl>
                                          </p:spTgt>
                                        </p:tgtEl>
                                      </p:cBhvr>
                                    </p:animEffect>
                                    <p:anim calcmode="lin" valueType="num">
                                      <p:cBhvr>
                                        <p:cTn id="13"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2">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2">
                                            <p:txEl>
                                              <p:pRg st="1" end="1"/>
                                            </p:txEl>
                                          </p:spTgt>
                                        </p:tgtEl>
                                        <p:attrNameLst>
                                          <p:attrName>style.visibility</p:attrName>
                                        </p:attrNameLst>
                                      </p:cBhvr>
                                      <p:to>
                                        <p:strVal val="visible"/>
                                      </p:to>
                                    </p:set>
                                    <p:animEffect transition="in" filter="fade">
                                      <p:cBhvr>
                                        <p:cTn id="17" dur="500"/>
                                        <p:tgtEl>
                                          <p:spTgt spid="2">
                                            <p:txEl>
                                              <p:pRg st="1" end="1"/>
                                            </p:txEl>
                                          </p:spTgt>
                                        </p:tgtEl>
                                      </p:cBhvr>
                                    </p:animEffect>
                                    <p:anim calcmode="lin" valueType="num">
                                      <p:cBhvr>
                                        <p:cTn id="18"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2">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2">
                                            <p:txEl>
                                              <p:pRg st="2" end="2"/>
                                            </p:txEl>
                                          </p:spTgt>
                                        </p:tgtEl>
                                        <p:attrNameLst>
                                          <p:attrName>style.visibility</p:attrName>
                                        </p:attrNameLst>
                                      </p:cBhvr>
                                      <p:to>
                                        <p:strVal val="visible"/>
                                      </p:to>
                                    </p:set>
                                    <p:animEffect transition="in" filter="fade">
                                      <p:cBhvr>
                                        <p:cTn id="22" dur="500"/>
                                        <p:tgtEl>
                                          <p:spTgt spid="2">
                                            <p:txEl>
                                              <p:pRg st="2" end="2"/>
                                            </p:txEl>
                                          </p:spTgt>
                                        </p:tgtEl>
                                      </p:cBhvr>
                                    </p:animEffect>
                                    <p:anim calcmode="lin" valueType="num">
                                      <p:cBhvr>
                                        <p:cTn id="23"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2">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2">
                                            <p:txEl>
                                              <p:pRg st="3" end="3"/>
                                            </p:txEl>
                                          </p:spTgt>
                                        </p:tgtEl>
                                        <p:attrNameLst>
                                          <p:attrName>style.visibility</p:attrName>
                                        </p:attrNameLst>
                                      </p:cBhvr>
                                      <p:to>
                                        <p:strVal val="visible"/>
                                      </p:to>
                                    </p:set>
                                    <p:animEffect transition="in" filter="fade">
                                      <p:cBhvr>
                                        <p:cTn id="27" dur="500"/>
                                        <p:tgtEl>
                                          <p:spTgt spid="2">
                                            <p:txEl>
                                              <p:pRg st="3" end="3"/>
                                            </p:txEl>
                                          </p:spTgt>
                                        </p:tgtEl>
                                      </p:cBhvr>
                                    </p:animEffect>
                                    <p:anim calcmode="lin" valueType="num">
                                      <p:cBhvr>
                                        <p:cTn id="28" dur="500" fill="hold"/>
                                        <p:tgtEl>
                                          <p:spTgt spid="2">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2">
                                            <p:txEl>
                                              <p:pRg st="3" end="3"/>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2">
                                            <p:txEl>
                                              <p:pRg st="4" end="4"/>
                                            </p:txEl>
                                          </p:spTgt>
                                        </p:tgtEl>
                                        <p:attrNameLst>
                                          <p:attrName>style.visibility</p:attrName>
                                        </p:attrNameLst>
                                      </p:cBhvr>
                                      <p:to>
                                        <p:strVal val="visible"/>
                                      </p:to>
                                    </p:set>
                                    <p:animEffect transition="in" filter="fade">
                                      <p:cBhvr>
                                        <p:cTn id="32" dur="500"/>
                                        <p:tgtEl>
                                          <p:spTgt spid="2">
                                            <p:txEl>
                                              <p:pRg st="4" end="4"/>
                                            </p:txEl>
                                          </p:spTgt>
                                        </p:tgtEl>
                                      </p:cBhvr>
                                    </p:animEffect>
                                    <p:anim calcmode="lin" valueType="num">
                                      <p:cBhvr>
                                        <p:cTn id="33" dur="500" fill="hold"/>
                                        <p:tgtEl>
                                          <p:spTgt spid="2">
                                            <p:txEl>
                                              <p:pRg st="4" end="4"/>
                                            </p:txEl>
                                          </p:spTgt>
                                        </p:tgtEl>
                                        <p:attrNameLst>
                                          <p:attrName>ppt_x</p:attrName>
                                        </p:attrNameLst>
                                      </p:cBhvr>
                                      <p:tavLst>
                                        <p:tav tm="0">
                                          <p:val>
                                            <p:strVal val="#ppt_x"/>
                                          </p:val>
                                        </p:tav>
                                        <p:tav tm="100000">
                                          <p:val>
                                            <p:strVal val="#ppt_x"/>
                                          </p:val>
                                        </p:tav>
                                      </p:tavLst>
                                    </p:anim>
                                    <p:anim calcmode="lin" valueType="num">
                                      <p:cBhvr>
                                        <p:cTn id="34" dur="500" fill="hold"/>
                                        <p:tgtEl>
                                          <p:spTgt spid="2">
                                            <p:txEl>
                                              <p:pRg st="4" end="4"/>
                                            </p:txEl>
                                          </p:spTgt>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2">
                                            <p:txEl>
                                              <p:pRg st="5" end="5"/>
                                            </p:txEl>
                                          </p:spTgt>
                                        </p:tgtEl>
                                        <p:attrNameLst>
                                          <p:attrName>style.visibility</p:attrName>
                                        </p:attrNameLst>
                                      </p:cBhvr>
                                      <p:to>
                                        <p:strVal val="visible"/>
                                      </p:to>
                                    </p:set>
                                    <p:animEffect transition="in" filter="fade">
                                      <p:cBhvr>
                                        <p:cTn id="37" dur="500"/>
                                        <p:tgtEl>
                                          <p:spTgt spid="2">
                                            <p:txEl>
                                              <p:pRg st="5" end="5"/>
                                            </p:txEl>
                                          </p:spTgt>
                                        </p:tgtEl>
                                      </p:cBhvr>
                                    </p:animEffect>
                                    <p:anim calcmode="lin" valueType="num">
                                      <p:cBhvr>
                                        <p:cTn id="38" dur="500" fill="hold"/>
                                        <p:tgtEl>
                                          <p:spTgt spid="2">
                                            <p:txEl>
                                              <p:pRg st="5" end="5"/>
                                            </p:txEl>
                                          </p:spTgt>
                                        </p:tgtEl>
                                        <p:attrNameLst>
                                          <p:attrName>ppt_x</p:attrName>
                                        </p:attrNameLst>
                                      </p:cBhvr>
                                      <p:tavLst>
                                        <p:tav tm="0">
                                          <p:val>
                                            <p:strVal val="#ppt_x"/>
                                          </p:val>
                                        </p:tav>
                                        <p:tav tm="100000">
                                          <p:val>
                                            <p:strVal val="#ppt_x"/>
                                          </p:val>
                                        </p:tav>
                                      </p:tavLst>
                                    </p:anim>
                                    <p:anim calcmode="lin" valueType="num">
                                      <p:cBhvr>
                                        <p:cTn id="39" dur="500" fill="hold"/>
                                        <p:tgtEl>
                                          <p:spTgt spid="2">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40" fill="hold">
                      <p:stCondLst>
                        <p:cond delay="indefinite"/>
                      </p:stCondLst>
                      <p:childTnLst>
                        <p:par>
                          <p:cTn id="41" fill="hold">
                            <p:stCondLst>
                              <p:cond delay="0"/>
                            </p:stCondLst>
                            <p:childTnLst>
                              <p:par>
                                <p:cTn id="42" presetID="42" presetClass="entr" presetSubtype="0" fill="hold" grpId="0" nodeType="clickEffect">
                                  <p:stCondLst>
                                    <p:cond delay="0"/>
                                  </p:stCondLst>
                                  <p:childTnLst>
                                    <p:set>
                                      <p:cBhvr>
                                        <p:cTn id="43" dur="1" fill="hold">
                                          <p:stCondLst>
                                            <p:cond delay="0"/>
                                          </p:stCondLst>
                                        </p:cTn>
                                        <p:tgtEl>
                                          <p:spTgt spid="3">
                                            <p:bg/>
                                          </p:spTgt>
                                        </p:tgtEl>
                                        <p:attrNameLst>
                                          <p:attrName>style.visibility</p:attrName>
                                        </p:attrNameLst>
                                      </p:cBhvr>
                                      <p:to>
                                        <p:strVal val="visible"/>
                                      </p:to>
                                    </p:set>
                                    <p:animEffect transition="in" filter="fade">
                                      <p:cBhvr>
                                        <p:cTn id="44" dur="500"/>
                                        <p:tgtEl>
                                          <p:spTgt spid="3">
                                            <p:bg/>
                                          </p:spTgt>
                                        </p:tgtEl>
                                      </p:cBhvr>
                                    </p:animEffect>
                                    <p:anim calcmode="lin" valueType="num">
                                      <p:cBhvr>
                                        <p:cTn id="45" dur="500" fill="hold"/>
                                        <p:tgtEl>
                                          <p:spTgt spid="3">
                                            <p:bg/>
                                          </p:spTgt>
                                        </p:tgtEl>
                                        <p:attrNameLst>
                                          <p:attrName>ppt_x</p:attrName>
                                        </p:attrNameLst>
                                      </p:cBhvr>
                                      <p:tavLst>
                                        <p:tav tm="0">
                                          <p:val>
                                            <p:strVal val="#ppt_x"/>
                                          </p:val>
                                        </p:tav>
                                        <p:tav tm="100000">
                                          <p:val>
                                            <p:strVal val="#ppt_x"/>
                                          </p:val>
                                        </p:tav>
                                      </p:tavLst>
                                    </p:anim>
                                    <p:anim calcmode="lin" valueType="num">
                                      <p:cBhvr>
                                        <p:cTn id="46" dur="500" fill="hold"/>
                                        <p:tgtEl>
                                          <p:spTgt spid="3">
                                            <p:bg/>
                                          </p:spTgt>
                                        </p:tgtEl>
                                        <p:attrNameLst>
                                          <p:attrName>ppt_y</p:attrName>
                                        </p:attrNameLst>
                                      </p:cBhvr>
                                      <p:tavLst>
                                        <p:tav tm="0">
                                          <p:val>
                                            <p:strVal val="#ppt_y+.1"/>
                                          </p:val>
                                        </p:tav>
                                        <p:tav tm="100000">
                                          <p:val>
                                            <p:strVal val="#ppt_y"/>
                                          </p:val>
                                        </p:tav>
                                      </p:tavLst>
                                    </p:anim>
                                  </p:childTnLst>
                                </p:cTn>
                              </p:par>
                              <p:par>
                                <p:cTn id="47" presetID="42" presetClass="entr" presetSubtype="0" fill="hold" grpId="0" nodeType="withEffect">
                                  <p:stCondLst>
                                    <p:cond delay="0"/>
                                  </p:stCondLst>
                                  <p:childTnLst>
                                    <p:set>
                                      <p:cBhvr>
                                        <p:cTn id="48" dur="1" fill="hold">
                                          <p:stCondLst>
                                            <p:cond delay="0"/>
                                          </p:stCondLst>
                                        </p:cTn>
                                        <p:tgtEl>
                                          <p:spTgt spid="3">
                                            <p:txEl>
                                              <p:pRg st="0" end="0"/>
                                            </p:txEl>
                                          </p:spTgt>
                                        </p:tgtEl>
                                        <p:attrNameLst>
                                          <p:attrName>style.visibility</p:attrName>
                                        </p:attrNameLst>
                                      </p:cBhvr>
                                      <p:to>
                                        <p:strVal val="visible"/>
                                      </p:to>
                                    </p:set>
                                    <p:animEffect transition="in" filter="fade">
                                      <p:cBhvr>
                                        <p:cTn id="49" dur="500"/>
                                        <p:tgtEl>
                                          <p:spTgt spid="3">
                                            <p:txEl>
                                              <p:pRg st="0" end="0"/>
                                            </p:txEl>
                                          </p:spTgt>
                                        </p:tgtEl>
                                      </p:cBhvr>
                                    </p:animEffect>
                                    <p:anim calcmode="lin" valueType="num">
                                      <p:cBhvr>
                                        <p:cTn id="50"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51" dur="5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P spid="3" grpId="0" animBg="1"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21_1#b0d02eabf?vaa=1&amp;vcp=1&amp;vop=1&amp;pid=74bc445fc&amp;color=0,55,96&amp;vtp=1&amp;bt=1&amp;bbb=1&amp;hb=1"/>
          <p:cNvSpPr/>
          <p:nvPr/>
        </p:nvSpPr>
        <p:spPr>
          <a:xfrm>
            <a:off x="502920" y="1869254"/>
            <a:ext cx="10570464" cy="1189355"/>
          </a:xfrm>
          <a:prstGeom prst="rect">
            <a:avLst/>
          </a:prstGeom>
          <a:noFill/>
        </p:spPr>
        <p:txBody>
          <a:bodyPr wrap="none" lIns="0" tIns="0" rIns="0" bIns="0" rtlCol="0" anchor="t"/>
          <a:lstStyle/>
          <a:p>
            <a:pPr algn="l" latinLnBrk="1">
              <a:lnSpc>
                <a:spcPts val="3300"/>
              </a:lnSpc>
            </a:pP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1800" b="0" i="0" dirty="0">
                <a:solidFill>
                  <a:srgbClr val="003760"/>
                </a:solidFill>
                <a:latin typeface="仿宋" panose="02010609060101010101" pitchFamily="34" charset="-122"/>
                <a:ea typeface="仿宋" panose="02010609060101010101" pitchFamily="34" charset="-122"/>
                <a:cs typeface="仿宋" panose="02010609060101010101" pitchFamily="34" charset="-120"/>
              </a:rPr>
              <a:t>[安徽部分学校2025高二期中]</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20世纪30年代，苗族学者石启贵从“苗汉由来”“苗语歌曲”“苗汉名称</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”“医</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药干支</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（即天干地支）”“姓氏同一”“宗教习俗”等对“苗汉同源”进行考证，并得出结论：</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苗汉实为同源异系，</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同木分枝</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，皆黄帝之后裔，周汉族之支派。</a:t>
            </a: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这表明(</a:t>
            </a:r>
            <a:r>
              <a:rPr lang="en-US" altLang="zh-CN"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sp>
        <p:nvSpPr>
          <p:cNvPr id="3" name="QC_5_AN.23_1#b0d02eabf.bracket?vaa=1&amp;vcp=1&amp;vop=1&amp;pid=74bc445fc&amp;color=0,55,96&amp;vpa=6&amp;vtp=1"/>
          <p:cNvSpPr/>
          <p:nvPr/>
        </p:nvSpPr>
        <p:spPr>
          <a:xfrm>
            <a:off x="5715476" y="2694119"/>
            <a:ext cx="319088" cy="354140"/>
          </a:xfrm>
          <a:prstGeom prst="rect">
            <a:avLst/>
          </a:prstGeom>
          <a:noFill/>
        </p:spPr>
        <p:txBody>
          <a:bodyPr wrap="none" lIns="0" tIns="0" rIns="0" bIns="0" rtlCol="0" anchor="t"/>
          <a:lstStyle/>
          <a:p>
            <a:pPr algn="ctr" latinLnBrk="1">
              <a:lnSpc>
                <a:spcPts val="3100"/>
              </a:lnSpc>
            </a:pPr>
            <a:r>
              <a:rPr lang="en-US" altLang="zh-CN" b="0" i="0" dirty="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dirty="0"/>
          </a:p>
        </p:txBody>
      </p:sp>
      <p:sp>
        <p:nvSpPr>
          <p:cNvPr id="4" name="QC_5_BD.21_2#b0d02eabf.choices?vaa=1&amp;vcp=1&amp;vop=1&amp;pid=74bc445fc&amp;color=0,55,96&amp;vtp=1&amp;bbb=1"/>
          <p:cNvSpPr/>
          <p:nvPr/>
        </p:nvSpPr>
        <p:spPr>
          <a:xfrm>
            <a:off x="502920" y="3106488"/>
            <a:ext cx="10570464" cy="770255"/>
          </a:xfrm>
          <a:prstGeom prst="rect">
            <a:avLst/>
          </a:prstGeom>
          <a:noFill/>
        </p:spPr>
        <p:txBody>
          <a:bodyPr wrap="none" lIns="0" tIns="0" rIns="0" bIns="0" rtlCol="0" anchor="t"/>
          <a:lstStyle/>
          <a:p>
            <a:pPr latinLnBrk="1">
              <a:lnSpc>
                <a:spcPts val="3300"/>
              </a:lnSpc>
              <a:tabLst>
                <a:tab pos="5393055" algn="l"/>
              </a:tabLst>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抗日民族统一战线正式形成</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国民政府妥协政策不得人心</a:t>
            </a:r>
            <a:endParaRPr lang="en-US" altLang="zh-CN" sz="1800" dirty="0"/>
          </a:p>
          <a:p>
            <a:pPr latinLnBrk="1">
              <a:lnSpc>
                <a:spcPts val="3100"/>
              </a:lnSpc>
              <a:tabLst>
                <a:tab pos="5393055" algn="l"/>
              </a:tabLst>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中华民族共同体意识的勃兴</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中华民族开始走向初步觉醒</a:t>
            </a:r>
            <a:endParaRPr lang="en-US" altLang="zh-CN" sz="1800" dirty="0"/>
          </a:p>
        </p:txBody>
      </p:sp>
      <p:sp>
        <p:nvSpPr>
          <p:cNvPr id="5" name="QC_5_AS.22_1#b0d02eabf?vaa=1&amp;vcp=1&amp;vop=1&amp;pid=74bc445fc&amp;color=0,55,96&amp;vtp=1&amp;bbb=1&amp;hb=1"/>
          <p:cNvSpPr/>
          <p:nvPr/>
        </p:nvSpPr>
        <p:spPr>
          <a:xfrm>
            <a:off x="502920" y="3926273"/>
            <a:ext cx="10570464" cy="2030540"/>
          </a:xfrm>
          <a:prstGeom prst="rect">
            <a:avLst/>
          </a:prstGeom>
          <a:noFill/>
        </p:spPr>
        <p:txBody>
          <a:bodyPr wrap="none" lIns="0" tIns="0" rIns="0" bIns="0" rtlCol="0" anchor="t"/>
          <a:lstStyle/>
          <a:p>
            <a:pPr algn="l" latinLnBrk="1">
              <a:lnSpc>
                <a:spcPts val="33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【解析】本题考查中华优秀传统文化的价值。材料反映出苗族学者石启贵在20世纪</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30年代通过考证苗汉名</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称</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、文化、习俗等共性，强调两者同属黄帝后裔，实质是推动民族认同以应对民族危机</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，符合当时团结抗</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战背景下强化中华民族共同体意识的历史趋势</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，C项正确；抗日民族统一战线正式形成于1937年</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，而材料</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时间为</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20世纪30年代，无法界定A项所述，排除A项；材料未涉及对国民政府政策的评价</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，且石启贵的研</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究属于文化领域</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，与政治妥协无关，排除B项；“初步觉醒”说法错误，排除D项。</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anim calcmode="lin" valueType="num">
                                      <p:cBhvr>
                                        <p:cTn id="8" dur="500" fill="hold"/>
                                        <p:tgtEl>
                                          <p:spTgt spid="5">
                                            <p:bg/>
                                          </p:spTgt>
                                        </p:tgtEl>
                                        <p:attrNameLst>
                                          <p:attrName>ppt_x</p:attrName>
                                        </p:attrNameLst>
                                      </p:cBhvr>
                                      <p:tavLst>
                                        <p:tav tm="0">
                                          <p:val>
                                            <p:strVal val="#ppt_x"/>
                                          </p:val>
                                        </p:tav>
                                        <p:tav tm="100000">
                                          <p:val>
                                            <p:strVal val="#ppt_x"/>
                                          </p:val>
                                        </p:tav>
                                      </p:tavLst>
                                    </p:anim>
                                    <p:anim calcmode="lin" valueType="num">
                                      <p:cBhvr>
                                        <p:cTn id="9" dur="500" fill="hold"/>
                                        <p:tgtEl>
                                          <p:spTgt spid="5">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Effect transition="in" filter="fade">
                                      <p:cBhvr>
                                        <p:cTn id="12" dur="500"/>
                                        <p:tgtEl>
                                          <p:spTgt spid="5">
                                            <p:txEl>
                                              <p:pRg st="0" end="0"/>
                                            </p:txEl>
                                          </p:spTgt>
                                        </p:tgtEl>
                                      </p:cBhvr>
                                    </p:animEffect>
                                    <p:anim calcmode="lin" valueType="num">
                                      <p:cBhvr>
                                        <p:cTn id="13"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5">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5">
                                            <p:txEl>
                                              <p:pRg st="1" end="1"/>
                                            </p:txEl>
                                          </p:spTgt>
                                        </p:tgtEl>
                                        <p:attrNameLst>
                                          <p:attrName>style.visibility</p:attrName>
                                        </p:attrNameLst>
                                      </p:cBhvr>
                                      <p:to>
                                        <p:strVal val="visible"/>
                                      </p:to>
                                    </p:set>
                                    <p:animEffect transition="in" filter="fade">
                                      <p:cBhvr>
                                        <p:cTn id="17" dur="500"/>
                                        <p:tgtEl>
                                          <p:spTgt spid="5">
                                            <p:txEl>
                                              <p:pRg st="1" end="1"/>
                                            </p:txEl>
                                          </p:spTgt>
                                        </p:tgtEl>
                                      </p:cBhvr>
                                    </p:animEffect>
                                    <p:anim calcmode="lin" valueType="num">
                                      <p:cBhvr>
                                        <p:cTn id="18"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5">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5">
                                            <p:txEl>
                                              <p:pRg st="2" end="2"/>
                                            </p:txEl>
                                          </p:spTgt>
                                        </p:tgtEl>
                                        <p:attrNameLst>
                                          <p:attrName>style.visibility</p:attrName>
                                        </p:attrNameLst>
                                      </p:cBhvr>
                                      <p:to>
                                        <p:strVal val="visible"/>
                                      </p:to>
                                    </p:set>
                                    <p:animEffect transition="in" filter="fade">
                                      <p:cBhvr>
                                        <p:cTn id="22" dur="500"/>
                                        <p:tgtEl>
                                          <p:spTgt spid="5">
                                            <p:txEl>
                                              <p:pRg st="2" end="2"/>
                                            </p:txEl>
                                          </p:spTgt>
                                        </p:tgtEl>
                                      </p:cBhvr>
                                    </p:animEffect>
                                    <p:anim calcmode="lin" valueType="num">
                                      <p:cBhvr>
                                        <p:cTn id="23"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5">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5">
                                            <p:txEl>
                                              <p:pRg st="3" end="3"/>
                                            </p:txEl>
                                          </p:spTgt>
                                        </p:tgtEl>
                                        <p:attrNameLst>
                                          <p:attrName>style.visibility</p:attrName>
                                        </p:attrNameLst>
                                      </p:cBhvr>
                                      <p:to>
                                        <p:strVal val="visible"/>
                                      </p:to>
                                    </p:set>
                                    <p:animEffect transition="in" filter="fade">
                                      <p:cBhvr>
                                        <p:cTn id="27" dur="500"/>
                                        <p:tgtEl>
                                          <p:spTgt spid="5">
                                            <p:txEl>
                                              <p:pRg st="3" end="3"/>
                                            </p:txEl>
                                          </p:spTgt>
                                        </p:tgtEl>
                                      </p:cBhvr>
                                    </p:animEffect>
                                    <p:anim calcmode="lin" valueType="num">
                                      <p:cBhvr>
                                        <p:cTn id="28" dur="500" fill="hold"/>
                                        <p:tgtEl>
                                          <p:spTgt spid="5">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5">
                                            <p:txEl>
                                              <p:pRg st="3" end="3"/>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5">
                                            <p:txEl>
                                              <p:pRg st="4" end="4"/>
                                            </p:txEl>
                                          </p:spTgt>
                                        </p:tgtEl>
                                        <p:attrNameLst>
                                          <p:attrName>style.visibility</p:attrName>
                                        </p:attrNameLst>
                                      </p:cBhvr>
                                      <p:to>
                                        <p:strVal val="visible"/>
                                      </p:to>
                                    </p:set>
                                    <p:animEffect transition="in" filter="fade">
                                      <p:cBhvr>
                                        <p:cTn id="32" dur="500"/>
                                        <p:tgtEl>
                                          <p:spTgt spid="5">
                                            <p:txEl>
                                              <p:pRg st="4" end="4"/>
                                            </p:txEl>
                                          </p:spTgt>
                                        </p:tgtEl>
                                      </p:cBhvr>
                                    </p:animEffect>
                                    <p:anim calcmode="lin" valueType="num">
                                      <p:cBhvr>
                                        <p:cTn id="33" dur="500" fill="hold"/>
                                        <p:tgtEl>
                                          <p:spTgt spid="5">
                                            <p:txEl>
                                              <p:pRg st="4" end="4"/>
                                            </p:txEl>
                                          </p:spTgt>
                                        </p:tgtEl>
                                        <p:attrNameLst>
                                          <p:attrName>ppt_x</p:attrName>
                                        </p:attrNameLst>
                                      </p:cBhvr>
                                      <p:tavLst>
                                        <p:tav tm="0">
                                          <p:val>
                                            <p:strVal val="#ppt_x"/>
                                          </p:val>
                                        </p:tav>
                                        <p:tav tm="100000">
                                          <p:val>
                                            <p:strVal val="#ppt_x"/>
                                          </p:val>
                                        </p:tav>
                                      </p:tavLst>
                                    </p:anim>
                                    <p:anim calcmode="lin" valueType="num">
                                      <p:cBhvr>
                                        <p:cTn id="34" dur="500" fill="hold"/>
                                        <p:tgtEl>
                                          <p:spTgt spid="5">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42" presetClass="entr" presetSubtype="0" fill="hold" grpId="0" nodeType="clickEffect">
                                  <p:stCondLst>
                                    <p:cond delay="0"/>
                                  </p:stCondLst>
                                  <p:childTnLst>
                                    <p:set>
                                      <p:cBhvr>
                                        <p:cTn id="38" dur="1" fill="hold">
                                          <p:stCondLst>
                                            <p:cond delay="0"/>
                                          </p:stCondLst>
                                        </p:cTn>
                                        <p:tgtEl>
                                          <p:spTgt spid="3">
                                            <p:bg/>
                                          </p:spTgt>
                                        </p:tgtEl>
                                        <p:attrNameLst>
                                          <p:attrName>style.visibility</p:attrName>
                                        </p:attrNameLst>
                                      </p:cBhvr>
                                      <p:to>
                                        <p:strVal val="visible"/>
                                      </p:to>
                                    </p:set>
                                    <p:animEffect transition="in" filter="fade">
                                      <p:cBhvr>
                                        <p:cTn id="39" dur="500"/>
                                        <p:tgtEl>
                                          <p:spTgt spid="3">
                                            <p:bg/>
                                          </p:spTgt>
                                        </p:tgtEl>
                                      </p:cBhvr>
                                    </p:animEffect>
                                    <p:anim calcmode="lin" valueType="num">
                                      <p:cBhvr>
                                        <p:cTn id="40" dur="500" fill="hold"/>
                                        <p:tgtEl>
                                          <p:spTgt spid="3">
                                            <p:bg/>
                                          </p:spTgt>
                                        </p:tgtEl>
                                        <p:attrNameLst>
                                          <p:attrName>ppt_x</p:attrName>
                                        </p:attrNameLst>
                                      </p:cBhvr>
                                      <p:tavLst>
                                        <p:tav tm="0">
                                          <p:val>
                                            <p:strVal val="#ppt_x"/>
                                          </p:val>
                                        </p:tav>
                                        <p:tav tm="100000">
                                          <p:val>
                                            <p:strVal val="#ppt_x"/>
                                          </p:val>
                                        </p:tav>
                                      </p:tavLst>
                                    </p:anim>
                                    <p:anim calcmode="lin" valueType="num">
                                      <p:cBhvr>
                                        <p:cTn id="41" dur="500" fill="hold"/>
                                        <p:tgtEl>
                                          <p:spTgt spid="3">
                                            <p:bg/>
                                          </p:spTgt>
                                        </p:tgtEl>
                                        <p:attrNameLst>
                                          <p:attrName>ppt_y</p:attrName>
                                        </p:attrNameLst>
                                      </p:cBhvr>
                                      <p:tavLst>
                                        <p:tav tm="0">
                                          <p:val>
                                            <p:strVal val="#ppt_y+.1"/>
                                          </p:val>
                                        </p:tav>
                                        <p:tav tm="100000">
                                          <p:val>
                                            <p:strVal val="#ppt_y"/>
                                          </p:val>
                                        </p:tav>
                                      </p:tavLst>
                                    </p:anim>
                                  </p:childTnLst>
                                </p:cTn>
                              </p:par>
                              <p:par>
                                <p:cTn id="42" presetID="42" presetClass="entr" presetSubtype="0" fill="hold" grpId="0" nodeType="withEffect">
                                  <p:stCondLst>
                                    <p:cond delay="0"/>
                                  </p:stCondLst>
                                  <p:childTnLst>
                                    <p:set>
                                      <p:cBhvr>
                                        <p:cTn id="43" dur="1" fill="hold">
                                          <p:stCondLst>
                                            <p:cond delay="0"/>
                                          </p:stCondLst>
                                        </p:cTn>
                                        <p:tgtEl>
                                          <p:spTgt spid="3">
                                            <p:txEl>
                                              <p:pRg st="0" end="0"/>
                                            </p:txEl>
                                          </p:spTgt>
                                        </p:tgtEl>
                                        <p:attrNameLst>
                                          <p:attrName>style.visibility</p:attrName>
                                        </p:attrNameLst>
                                      </p:cBhvr>
                                      <p:to>
                                        <p:strVal val="visible"/>
                                      </p:to>
                                    </p:set>
                                    <p:animEffect transition="in" filter="fade">
                                      <p:cBhvr>
                                        <p:cTn id="44" dur="500"/>
                                        <p:tgtEl>
                                          <p:spTgt spid="3">
                                            <p:txEl>
                                              <p:pRg st="0" end="0"/>
                                            </p:txEl>
                                          </p:spTgt>
                                        </p:tgtEl>
                                      </p:cBhvr>
                                    </p:animEffect>
                                    <p:anim calcmode="lin" valueType="num">
                                      <p:cBhvr>
                                        <p:cTn id="45"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46" dur="5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25_1#8288b6030?vaa=1&amp;vcp=1&amp;vop=1&amp;pid=dd3d76ae9&amp;color=0,55,96&amp;vtp=1&amp;bt=1&amp;bbb=1"/>
          <p:cNvSpPr/>
          <p:nvPr/>
        </p:nvSpPr>
        <p:spPr>
          <a:xfrm>
            <a:off x="502920" y="1688882"/>
            <a:ext cx="10570464" cy="303530"/>
          </a:xfrm>
          <a:prstGeom prst="rect">
            <a:avLst/>
          </a:prstGeom>
          <a:noFill/>
        </p:spPr>
        <p:txBody>
          <a:bodyPr wrap="none" lIns="0" tIns="0" rIns="0" bIns="0" rtlCol="0" anchor="t"/>
          <a:lstStyle/>
          <a:p>
            <a:pPr algn="l" latinLnBrk="1">
              <a:lnSpc>
                <a:spcPts val="2600"/>
              </a:lnSpc>
            </a:pP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1800" b="0" i="0" dirty="0">
                <a:solidFill>
                  <a:srgbClr val="003760"/>
                </a:solidFill>
                <a:latin typeface="仿宋" panose="02010609060101010101" pitchFamily="34" charset="-122"/>
                <a:ea typeface="仿宋" panose="02010609060101010101" pitchFamily="34" charset="-122"/>
                <a:cs typeface="仿宋" panose="02010609060101010101" pitchFamily="34" charset="-120"/>
              </a:rPr>
              <a:t>[山东德州2025高二期中]</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下表为先秦青铜器纹饰嬗变情况。</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这反映出(</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p:txBody>
      </p:sp>
      <p:graphicFrame>
        <p:nvGraphicFramePr>
          <p:cNvPr id="17" name="QC_5_BD.25_2#8288b6030?colgroup=8,14,21&amp;vaa=1&amp;vcp=1&amp;vop=1&amp;pid=dd3d76ae9&amp;color=0,55,96&amp;vtp=1&amp;bbb=1"/>
          <p:cNvGraphicFramePr>
            <a:graphicFrameLocks noGrp="1"/>
          </p:cNvGraphicFramePr>
          <p:nvPr/>
        </p:nvGraphicFramePr>
        <p:xfrm>
          <a:off x="502920" y="2128428"/>
          <a:ext cx="10533888" cy="1506157"/>
        </p:xfrm>
        <a:graphic>
          <a:graphicData uri="http://schemas.openxmlformats.org/drawingml/2006/table">
            <a:tbl>
              <a:tblPr/>
              <a:tblGrid>
                <a:gridCol w="2093976"/>
                <a:gridCol w="3474720"/>
                <a:gridCol w="4965192"/>
              </a:tblGrid>
              <a:tr h="373063">
                <a:tc>
                  <a:txBody>
                    <a:bodyPr/>
                    <a:lstStyle/>
                    <a:p>
                      <a:pPr algn="ctr" latinLnBrk="1" hangingPunct="0">
                        <a:lnSpc>
                          <a:spcPts val="2600"/>
                        </a:lnSpc>
                      </a:pPr>
                      <a:r>
                        <a:rPr lang="en-US" altLang="zh-CN" sz="1800" b="1"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时期</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600"/>
                        </a:lnSpc>
                      </a:pPr>
                      <a:r>
                        <a:rPr lang="en-US" altLang="zh-CN" sz="1800" b="1"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代表性纹饰</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600"/>
                        </a:lnSpc>
                      </a:pPr>
                      <a:r>
                        <a:rPr lang="en-US" altLang="zh-CN" sz="1800" b="1"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纹饰特点</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377698">
                <a:tc>
                  <a:txBody>
                    <a:bodyPr/>
                    <a:lstStyle/>
                    <a:p>
                      <a:pPr algn="ctr" latinLnBrk="1" hangingPunct="0">
                        <a:lnSpc>
                          <a:spcPts val="25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夏商</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5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动物纹</a:t>
                      </a:r>
                      <a:r>
                        <a:rPr lang="en-US" altLang="zh-CN" sz="1800" b="0" i="0" spc="-10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饕餮纹</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25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师法自然</a:t>
                      </a:r>
                      <a:r>
                        <a:rPr lang="en-US" altLang="zh-CN" sz="1800" b="0" i="0" spc="-10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狰狞</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377698">
                <a:tc>
                  <a:txBody>
                    <a:bodyPr/>
                    <a:lstStyle/>
                    <a:p>
                      <a:pPr algn="ctr" latinLnBrk="1" hangingPunct="0">
                        <a:lnSpc>
                          <a:spcPts val="25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西周</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5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铭文</a:t>
                      </a:r>
                      <a:r>
                        <a:rPr lang="en-US" altLang="zh-CN" sz="1800" b="0" i="0" spc="-10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窃曲纹</a:t>
                      </a:r>
                      <a:r>
                        <a:rPr lang="en-US" altLang="zh-CN" sz="1800" b="0" i="0" spc="-10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环带纹</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25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简单化</a:t>
                      </a:r>
                      <a:r>
                        <a:rPr lang="en-US" altLang="zh-CN" sz="1800" b="0" i="0" spc="-10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抽象化</a:t>
                      </a:r>
                      <a:r>
                        <a:rPr lang="en-US" altLang="zh-CN" sz="1800" b="0" i="0" spc="-10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极具历史文本功能</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377698">
                <a:tc>
                  <a:txBody>
                    <a:bodyPr/>
                    <a:lstStyle/>
                    <a:p>
                      <a:pPr algn="ctr" latinLnBrk="1" hangingPunct="0">
                        <a:lnSpc>
                          <a:spcPts val="25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春秋战国</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5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几何纹</a:t>
                      </a:r>
                      <a:r>
                        <a:rPr lang="en-US" altLang="zh-CN" sz="1800" b="0" i="0" spc="-10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人物纹</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25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自由化</a:t>
                      </a:r>
                      <a:r>
                        <a:rPr lang="en-US" altLang="zh-CN" sz="1800" b="0" i="0" spc="-10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生活化</a:t>
                      </a:r>
                      <a:r>
                        <a:rPr lang="en-US" altLang="zh-CN" sz="1800" b="0" i="0" spc="-10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人物题材集中出现</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p:sp>
        <p:nvSpPr>
          <p:cNvPr id="4" name="QC_5_AN.27_1#8288b6030.bracket?vaa=1&amp;vcp=1&amp;vop=1&amp;pid=dd3d76ae9&amp;color=0,55,96&amp;vpa=7&amp;vtp=1"/>
          <p:cNvSpPr/>
          <p:nvPr/>
        </p:nvSpPr>
        <p:spPr>
          <a:xfrm>
            <a:off x="7830025" y="1681389"/>
            <a:ext cx="319088" cy="306515"/>
          </a:xfrm>
          <a:prstGeom prst="rect">
            <a:avLst/>
          </a:prstGeom>
          <a:noFill/>
        </p:spPr>
        <p:txBody>
          <a:bodyPr wrap="none" lIns="0" tIns="0" rIns="0" bIns="0" rtlCol="0" anchor="t"/>
          <a:lstStyle/>
          <a:p>
            <a:pPr algn="ctr" latinLnBrk="1">
              <a:lnSpc>
                <a:spcPts val="2600"/>
              </a:lnSpc>
            </a:pPr>
            <a:r>
              <a:rPr lang="en-US" altLang="zh-CN" b="0" i="0" dirty="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dirty="0"/>
          </a:p>
        </p:txBody>
      </p:sp>
      <p:sp>
        <p:nvSpPr>
          <p:cNvPr id="5" name="QC_5_BD.25_3#8288b6030.choices?vaa=1&amp;vcp=1&amp;vop=1&amp;pid=dd3d76ae9&amp;color=0,55,96&amp;vtp=1&amp;bbb=1"/>
          <p:cNvSpPr/>
          <p:nvPr/>
        </p:nvSpPr>
        <p:spPr>
          <a:xfrm>
            <a:off x="502920" y="3766728"/>
            <a:ext cx="10570464" cy="646430"/>
          </a:xfrm>
          <a:prstGeom prst="rect">
            <a:avLst/>
          </a:prstGeom>
          <a:noFill/>
        </p:spPr>
        <p:txBody>
          <a:bodyPr wrap="none" lIns="0" tIns="0" rIns="0" bIns="0" rtlCol="0" anchor="t"/>
          <a:lstStyle/>
          <a:p>
            <a:pPr latinLnBrk="1">
              <a:lnSpc>
                <a:spcPts val="2700"/>
              </a:lnSpc>
              <a:tabLst>
                <a:tab pos="5393055" algn="l"/>
              </a:tabLst>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礼器功能的逐渐弱化</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人文意识的不断增强</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2600"/>
              </a:lnSpc>
              <a:tabLst>
                <a:tab pos="5393055" algn="l"/>
              </a:tabLst>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铸造技术的持续革新</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社会思潮的多元发展</a:t>
            </a:r>
            <a:endParaRPr lang="en-US" altLang="zh-CN" sz="1800" dirty="0"/>
          </a:p>
        </p:txBody>
      </p:sp>
      <p:sp>
        <p:nvSpPr>
          <p:cNvPr id="6" name="QC_5_AS.26_1#8288b6030?vaa=1&amp;vcp=1&amp;vop=1&amp;pid=dd3d76ae9&amp;color=0,55,96&amp;vtp=1&amp;bbb=1&amp;hb=1"/>
          <p:cNvSpPr/>
          <p:nvPr/>
        </p:nvSpPr>
        <p:spPr>
          <a:xfrm>
            <a:off x="502920" y="4451512"/>
            <a:ext cx="10570464" cy="1668590"/>
          </a:xfrm>
          <a:prstGeom prst="rect">
            <a:avLst/>
          </a:prstGeom>
          <a:noFill/>
        </p:spPr>
        <p:txBody>
          <a:bodyPr wrap="none" lIns="0" tIns="0" rIns="0" bIns="0" rtlCol="0" anchor="t"/>
          <a:lstStyle/>
          <a:p>
            <a:pPr algn="l" latinLnBrk="1">
              <a:lnSpc>
                <a:spcPts val="27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【解析】本题考查中华优秀传统文化的内涵。根据材料可知，从夏商到西周再到春秋战国</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,青铜器的纹饰</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27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特点从狰狞</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、注重自然到简单化、抽象化、极具历史文本功能再到自由化、生活化、人物题材增多</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，反映</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27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出人的地位逐渐凸显</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，人文意识在不断增强，B项正确；</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材料未提及青铜器使用场景或礼仪作用的削弱，</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27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排除</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A项；纹饰风格变化主要体现艺术观念的演变，而非铸造技术的革新，排除C项</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；春秋战国虽为多元</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25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思潮发展时期</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，但材料仅呈现了纹饰向人文性递进的趋势，并未体现多元社会思潮，排除D项。</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6">
                                            <p:bg/>
                                          </p:spTgt>
                                        </p:tgtEl>
                                        <p:attrNameLst>
                                          <p:attrName>style.visibility</p:attrName>
                                        </p:attrNameLst>
                                      </p:cBhvr>
                                      <p:to>
                                        <p:strVal val="visible"/>
                                      </p:to>
                                    </p:set>
                                    <p:animEffect transition="in" filter="fade">
                                      <p:cBhvr>
                                        <p:cTn id="7" dur="500"/>
                                        <p:tgtEl>
                                          <p:spTgt spid="6">
                                            <p:bg/>
                                          </p:spTgt>
                                        </p:tgtEl>
                                      </p:cBhvr>
                                    </p:animEffect>
                                    <p:anim calcmode="lin" valueType="num">
                                      <p:cBhvr>
                                        <p:cTn id="8" dur="500" fill="hold"/>
                                        <p:tgtEl>
                                          <p:spTgt spid="6">
                                            <p:bg/>
                                          </p:spTgt>
                                        </p:tgtEl>
                                        <p:attrNameLst>
                                          <p:attrName>ppt_x</p:attrName>
                                        </p:attrNameLst>
                                      </p:cBhvr>
                                      <p:tavLst>
                                        <p:tav tm="0">
                                          <p:val>
                                            <p:strVal val="#ppt_x"/>
                                          </p:val>
                                        </p:tav>
                                        <p:tav tm="100000">
                                          <p:val>
                                            <p:strVal val="#ppt_x"/>
                                          </p:val>
                                        </p:tav>
                                      </p:tavLst>
                                    </p:anim>
                                    <p:anim calcmode="lin" valueType="num">
                                      <p:cBhvr>
                                        <p:cTn id="9" dur="500" fill="hold"/>
                                        <p:tgtEl>
                                          <p:spTgt spid="6">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6">
                                            <p:txEl>
                                              <p:pRg st="0" end="0"/>
                                            </p:txEl>
                                          </p:spTgt>
                                        </p:tgtEl>
                                        <p:attrNameLst>
                                          <p:attrName>style.visibility</p:attrName>
                                        </p:attrNameLst>
                                      </p:cBhvr>
                                      <p:to>
                                        <p:strVal val="visible"/>
                                      </p:to>
                                    </p:set>
                                    <p:animEffect transition="in" filter="fade">
                                      <p:cBhvr>
                                        <p:cTn id="12" dur="500"/>
                                        <p:tgtEl>
                                          <p:spTgt spid="6">
                                            <p:txEl>
                                              <p:pRg st="0" end="0"/>
                                            </p:txEl>
                                          </p:spTgt>
                                        </p:tgtEl>
                                      </p:cBhvr>
                                    </p:animEffect>
                                    <p:anim calcmode="lin" valueType="num">
                                      <p:cBhvr>
                                        <p:cTn id="13"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6">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6">
                                            <p:txEl>
                                              <p:pRg st="1" end="1"/>
                                            </p:txEl>
                                          </p:spTgt>
                                        </p:tgtEl>
                                        <p:attrNameLst>
                                          <p:attrName>style.visibility</p:attrName>
                                        </p:attrNameLst>
                                      </p:cBhvr>
                                      <p:to>
                                        <p:strVal val="visible"/>
                                      </p:to>
                                    </p:set>
                                    <p:animEffect transition="in" filter="fade">
                                      <p:cBhvr>
                                        <p:cTn id="17" dur="500"/>
                                        <p:tgtEl>
                                          <p:spTgt spid="6">
                                            <p:txEl>
                                              <p:pRg st="1" end="1"/>
                                            </p:txEl>
                                          </p:spTgt>
                                        </p:tgtEl>
                                      </p:cBhvr>
                                    </p:animEffect>
                                    <p:anim calcmode="lin" valueType="num">
                                      <p:cBhvr>
                                        <p:cTn id="18"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6">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6">
                                            <p:txEl>
                                              <p:pRg st="2" end="2"/>
                                            </p:txEl>
                                          </p:spTgt>
                                        </p:tgtEl>
                                        <p:attrNameLst>
                                          <p:attrName>style.visibility</p:attrName>
                                        </p:attrNameLst>
                                      </p:cBhvr>
                                      <p:to>
                                        <p:strVal val="visible"/>
                                      </p:to>
                                    </p:set>
                                    <p:animEffect transition="in" filter="fade">
                                      <p:cBhvr>
                                        <p:cTn id="22" dur="500"/>
                                        <p:tgtEl>
                                          <p:spTgt spid="6">
                                            <p:txEl>
                                              <p:pRg st="2" end="2"/>
                                            </p:txEl>
                                          </p:spTgt>
                                        </p:tgtEl>
                                      </p:cBhvr>
                                    </p:animEffect>
                                    <p:anim calcmode="lin" valueType="num">
                                      <p:cBhvr>
                                        <p:cTn id="23"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6">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6">
                                            <p:txEl>
                                              <p:pRg st="3" end="3"/>
                                            </p:txEl>
                                          </p:spTgt>
                                        </p:tgtEl>
                                        <p:attrNameLst>
                                          <p:attrName>style.visibility</p:attrName>
                                        </p:attrNameLst>
                                      </p:cBhvr>
                                      <p:to>
                                        <p:strVal val="visible"/>
                                      </p:to>
                                    </p:set>
                                    <p:animEffect transition="in" filter="fade">
                                      <p:cBhvr>
                                        <p:cTn id="27" dur="500"/>
                                        <p:tgtEl>
                                          <p:spTgt spid="6">
                                            <p:txEl>
                                              <p:pRg st="3" end="3"/>
                                            </p:txEl>
                                          </p:spTgt>
                                        </p:tgtEl>
                                      </p:cBhvr>
                                    </p:animEffect>
                                    <p:anim calcmode="lin" valueType="num">
                                      <p:cBhvr>
                                        <p:cTn id="28" dur="500" fill="hold"/>
                                        <p:tgtEl>
                                          <p:spTgt spid="6">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6">
                                            <p:txEl>
                                              <p:pRg st="3" end="3"/>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6">
                                            <p:txEl>
                                              <p:pRg st="4" end="4"/>
                                            </p:txEl>
                                          </p:spTgt>
                                        </p:tgtEl>
                                        <p:attrNameLst>
                                          <p:attrName>style.visibility</p:attrName>
                                        </p:attrNameLst>
                                      </p:cBhvr>
                                      <p:to>
                                        <p:strVal val="visible"/>
                                      </p:to>
                                    </p:set>
                                    <p:animEffect transition="in" filter="fade">
                                      <p:cBhvr>
                                        <p:cTn id="32" dur="500"/>
                                        <p:tgtEl>
                                          <p:spTgt spid="6">
                                            <p:txEl>
                                              <p:pRg st="4" end="4"/>
                                            </p:txEl>
                                          </p:spTgt>
                                        </p:tgtEl>
                                      </p:cBhvr>
                                    </p:animEffect>
                                    <p:anim calcmode="lin" valueType="num">
                                      <p:cBhvr>
                                        <p:cTn id="33" dur="500" fill="hold"/>
                                        <p:tgtEl>
                                          <p:spTgt spid="6">
                                            <p:txEl>
                                              <p:pRg st="4" end="4"/>
                                            </p:txEl>
                                          </p:spTgt>
                                        </p:tgtEl>
                                        <p:attrNameLst>
                                          <p:attrName>ppt_x</p:attrName>
                                        </p:attrNameLst>
                                      </p:cBhvr>
                                      <p:tavLst>
                                        <p:tav tm="0">
                                          <p:val>
                                            <p:strVal val="#ppt_x"/>
                                          </p:val>
                                        </p:tav>
                                        <p:tav tm="100000">
                                          <p:val>
                                            <p:strVal val="#ppt_x"/>
                                          </p:val>
                                        </p:tav>
                                      </p:tavLst>
                                    </p:anim>
                                    <p:anim calcmode="lin" valueType="num">
                                      <p:cBhvr>
                                        <p:cTn id="34" dur="500" fill="hold"/>
                                        <p:tgtEl>
                                          <p:spTgt spid="6">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42" presetClass="entr" presetSubtype="0" fill="hold" grpId="0" nodeType="clickEffect">
                                  <p:stCondLst>
                                    <p:cond delay="0"/>
                                  </p:stCondLst>
                                  <p:childTnLst>
                                    <p:set>
                                      <p:cBhvr>
                                        <p:cTn id="38" dur="1" fill="hold">
                                          <p:stCondLst>
                                            <p:cond delay="0"/>
                                          </p:stCondLst>
                                        </p:cTn>
                                        <p:tgtEl>
                                          <p:spTgt spid="4">
                                            <p:bg/>
                                          </p:spTgt>
                                        </p:tgtEl>
                                        <p:attrNameLst>
                                          <p:attrName>style.visibility</p:attrName>
                                        </p:attrNameLst>
                                      </p:cBhvr>
                                      <p:to>
                                        <p:strVal val="visible"/>
                                      </p:to>
                                    </p:set>
                                    <p:animEffect transition="in" filter="fade">
                                      <p:cBhvr>
                                        <p:cTn id="39" dur="500"/>
                                        <p:tgtEl>
                                          <p:spTgt spid="4">
                                            <p:bg/>
                                          </p:spTgt>
                                        </p:tgtEl>
                                      </p:cBhvr>
                                    </p:animEffect>
                                    <p:anim calcmode="lin" valueType="num">
                                      <p:cBhvr>
                                        <p:cTn id="40" dur="500" fill="hold"/>
                                        <p:tgtEl>
                                          <p:spTgt spid="4">
                                            <p:bg/>
                                          </p:spTgt>
                                        </p:tgtEl>
                                        <p:attrNameLst>
                                          <p:attrName>ppt_x</p:attrName>
                                        </p:attrNameLst>
                                      </p:cBhvr>
                                      <p:tavLst>
                                        <p:tav tm="0">
                                          <p:val>
                                            <p:strVal val="#ppt_x"/>
                                          </p:val>
                                        </p:tav>
                                        <p:tav tm="100000">
                                          <p:val>
                                            <p:strVal val="#ppt_x"/>
                                          </p:val>
                                        </p:tav>
                                      </p:tavLst>
                                    </p:anim>
                                    <p:anim calcmode="lin" valueType="num">
                                      <p:cBhvr>
                                        <p:cTn id="41" dur="500" fill="hold"/>
                                        <p:tgtEl>
                                          <p:spTgt spid="4">
                                            <p:bg/>
                                          </p:spTgt>
                                        </p:tgtEl>
                                        <p:attrNameLst>
                                          <p:attrName>ppt_y</p:attrName>
                                        </p:attrNameLst>
                                      </p:cBhvr>
                                      <p:tavLst>
                                        <p:tav tm="0">
                                          <p:val>
                                            <p:strVal val="#ppt_y+.1"/>
                                          </p:val>
                                        </p:tav>
                                        <p:tav tm="100000">
                                          <p:val>
                                            <p:strVal val="#ppt_y"/>
                                          </p:val>
                                        </p:tav>
                                      </p:tavLst>
                                    </p:anim>
                                  </p:childTnLst>
                                </p:cTn>
                              </p:par>
                              <p:par>
                                <p:cTn id="42" presetID="42" presetClass="entr" presetSubtype="0" fill="hold" grpId="0" nodeType="withEffect">
                                  <p:stCondLst>
                                    <p:cond delay="0"/>
                                  </p:stCondLst>
                                  <p:childTnLst>
                                    <p:set>
                                      <p:cBhvr>
                                        <p:cTn id="43" dur="1" fill="hold">
                                          <p:stCondLst>
                                            <p:cond delay="0"/>
                                          </p:stCondLst>
                                        </p:cTn>
                                        <p:tgtEl>
                                          <p:spTgt spid="4">
                                            <p:txEl>
                                              <p:pRg st="0" end="0"/>
                                            </p:txEl>
                                          </p:spTgt>
                                        </p:tgtEl>
                                        <p:attrNameLst>
                                          <p:attrName>style.visibility</p:attrName>
                                        </p:attrNameLst>
                                      </p:cBhvr>
                                      <p:to>
                                        <p:strVal val="visible"/>
                                      </p:to>
                                    </p:set>
                                    <p:animEffect transition="in" filter="fade">
                                      <p:cBhvr>
                                        <p:cTn id="44" dur="500"/>
                                        <p:tgtEl>
                                          <p:spTgt spid="4">
                                            <p:txEl>
                                              <p:pRg st="0" end="0"/>
                                            </p:txEl>
                                          </p:spTgt>
                                        </p:tgtEl>
                                      </p:cBhvr>
                                    </p:animEffect>
                                    <p:anim calcmode="lin" valueType="num">
                                      <p:cBhvr>
                                        <p:cTn id="45"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46" dur="50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P spid="6" grpId="0" animBg="1"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29_1#ade4e47f8?vaa=1&amp;vcp=1&amp;vop=1&amp;pid=dd3d76ae9&amp;color=0,55,96&amp;vtp=1&amp;bt=1&amp;bbb=1&amp;hb=1"/>
          <p:cNvSpPr/>
          <p:nvPr/>
        </p:nvSpPr>
        <p:spPr>
          <a:xfrm>
            <a:off x="502920" y="1742762"/>
            <a:ext cx="10570464" cy="1154430"/>
          </a:xfrm>
          <a:prstGeom prst="rect">
            <a:avLst/>
          </a:prstGeom>
          <a:noFill/>
        </p:spPr>
        <p:txBody>
          <a:bodyPr wrap="none" lIns="0" tIns="0" rIns="0" bIns="0" rtlCol="0" anchor="t"/>
          <a:lstStyle/>
          <a:p>
            <a:pPr algn="l" latinLnBrk="1">
              <a:lnSpc>
                <a:spcPts val="3200"/>
              </a:lnSpc>
            </a:pP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6.</a:t>
            </a:r>
            <a:r>
              <a:rPr lang="en-US" altLang="zh-CN" sz="1800" b="0" i="0" dirty="0">
                <a:solidFill>
                  <a:srgbClr val="003760"/>
                </a:solidFill>
                <a:latin typeface="仿宋" panose="02010609060101010101" pitchFamily="34" charset="-122"/>
                <a:ea typeface="仿宋" panose="02010609060101010101" pitchFamily="34" charset="-122"/>
                <a:cs typeface="仿宋" panose="02010609060101010101" pitchFamily="34" charset="-120"/>
              </a:rPr>
              <a:t>[广东部分学校2025高二联考]</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中国古代农业发展过程中出现过多次引种高潮，汉朝时期引进葡萄</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、胡</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2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桃</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（核桃）、胡蒜（大蒜）、胡瓜（黄瓜）等，唐宋时期有开心果、菠菜、胡萝卜、西瓜等</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。这凸显中华</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0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文化的发展具有(</a:t>
            </a:r>
            <a:r>
              <a:rPr lang="en-US" altLang="zh-CN"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sp>
        <p:nvSpPr>
          <p:cNvPr id="3" name="QC_5_AN.31_1#ade4e47f8.bracket?vaa=1&amp;vcp=1&amp;vop=1&amp;pid=dd3d76ae9&amp;color=0,55,96&amp;vpa=8&amp;vtp=1"/>
          <p:cNvSpPr/>
          <p:nvPr/>
        </p:nvSpPr>
        <p:spPr>
          <a:xfrm>
            <a:off x="2286476" y="2542989"/>
            <a:ext cx="319088" cy="344615"/>
          </a:xfrm>
          <a:prstGeom prst="rect">
            <a:avLst/>
          </a:prstGeom>
          <a:noFill/>
        </p:spPr>
        <p:txBody>
          <a:bodyPr wrap="none" lIns="0" tIns="0" rIns="0" bIns="0" rtlCol="0" anchor="t"/>
          <a:lstStyle/>
          <a:p>
            <a:pPr algn="ctr" latinLnBrk="1">
              <a:lnSpc>
                <a:spcPts val="3000"/>
              </a:lnSpc>
            </a:pPr>
            <a:r>
              <a:rPr lang="en-US" altLang="zh-CN" b="0" i="0" dirty="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dirty="0"/>
          </a:p>
        </p:txBody>
      </p:sp>
      <p:sp>
        <p:nvSpPr>
          <p:cNvPr id="4" name="QC_5_BD.29_2#ade4e47f8.choices?vaa=1&amp;vcp=1&amp;vop=1&amp;pid=dd3d76ae9&amp;color=0,55,96&amp;vtp=1&amp;bbb=1"/>
          <p:cNvSpPr/>
          <p:nvPr/>
        </p:nvSpPr>
        <p:spPr>
          <a:xfrm>
            <a:off x="502920" y="2938467"/>
            <a:ext cx="10570464" cy="748030"/>
          </a:xfrm>
          <a:prstGeom prst="rect">
            <a:avLst/>
          </a:prstGeom>
          <a:noFill/>
        </p:spPr>
        <p:txBody>
          <a:bodyPr wrap="none" lIns="0" tIns="0" rIns="0" bIns="0" rtlCol="0" anchor="t"/>
          <a:lstStyle/>
          <a:p>
            <a:pPr latinLnBrk="1">
              <a:lnSpc>
                <a:spcPts val="3200"/>
              </a:lnSpc>
              <a:tabLst>
                <a:tab pos="5393055" algn="l"/>
              </a:tabLst>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丰富多彩的多样性</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兼容并蓄的包容性</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000"/>
              </a:lnSpc>
              <a:tabLst>
                <a:tab pos="5393055" algn="l"/>
              </a:tabLst>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绵延不绝的连续性</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多元一体的统一性</a:t>
            </a:r>
            <a:endParaRPr lang="en-US" altLang="zh-CN" sz="1800" dirty="0"/>
          </a:p>
        </p:txBody>
      </p:sp>
      <p:sp>
        <p:nvSpPr>
          <p:cNvPr id="5" name="QC_5_AS.30_1#ade4e47f8?vaa=1&amp;vcp=1&amp;vop=1&amp;pid=dd3d76ae9&amp;color=0,55,96&amp;vtp=1&amp;bbb=1&amp;hb=1"/>
          <p:cNvSpPr/>
          <p:nvPr/>
        </p:nvSpPr>
        <p:spPr>
          <a:xfrm>
            <a:off x="502920" y="3734629"/>
            <a:ext cx="10570464" cy="2386140"/>
          </a:xfrm>
          <a:prstGeom prst="rect">
            <a:avLst/>
          </a:prstGeom>
          <a:noFill/>
        </p:spPr>
        <p:txBody>
          <a:bodyPr wrap="none" lIns="0" tIns="0" rIns="0" bIns="0" rtlCol="0" anchor="t"/>
          <a:lstStyle/>
          <a:p>
            <a:pPr algn="l" latinLnBrk="1">
              <a:lnSpc>
                <a:spcPts val="32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【解析】本题考查中华优秀传统文化的特点。根据材料可知，从汉朝到唐宋时期</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，中国不断地引进各种外</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2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来物种</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，丰富了中国的农业资源，也体现了中华文化对外来文化的接纳和包容，B项正确</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；多样性是指中</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2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华文化内部包含不同地区和民族的文化元素</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，而材料信息更多展示了中华文化对外来文化的接纳，</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排除A</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2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项</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；连续性是指中华文化传承至今，体现出顽强的生命力，根据材料信息无法得出此结论，排除C项</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；多</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2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元一体是早期中华文明起源的重要特点</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，它强调的是多元文化交融为一个统一的整体，</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与材料主旨不符，</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排除</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D项。</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anim calcmode="lin" valueType="num">
                                      <p:cBhvr>
                                        <p:cTn id="8" dur="500" fill="hold"/>
                                        <p:tgtEl>
                                          <p:spTgt spid="5">
                                            <p:bg/>
                                          </p:spTgt>
                                        </p:tgtEl>
                                        <p:attrNameLst>
                                          <p:attrName>ppt_x</p:attrName>
                                        </p:attrNameLst>
                                      </p:cBhvr>
                                      <p:tavLst>
                                        <p:tav tm="0">
                                          <p:val>
                                            <p:strVal val="#ppt_x"/>
                                          </p:val>
                                        </p:tav>
                                        <p:tav tm="100000">
                                          <p:val>
                                            <p:strVal val="#ppt_x"/>
                                          </p:val>
                                        </p:tav>
                                      </p:tavLst>
                                    </p:anim>
                                    <p:anim calcmode="lin" valueType="num">
                                      <p:cBhvr>
                                        <p:cTn id="9" dur="500" fill="hold"/>
                                        <p:tgtEl>
                                          <p:spTgt spid="5">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Effect transition="in" filter="fade">
                                      <p:cBhvr>
                                        <p:cTn id="12" dur="500"/>
                                        <p:tgtEl>
                                          <p:spTgt spid="5">
                                            <p:txEl>
                                              <p:pRg st="0" end="0"/>
                                            </p:txEl>
                                          </p:spTgt>
                                        </p:tgtEl>
                                      </p:cBhvr>
                                    </p:animEffect>
                                    <p:anim calcmode="lin" valueType="num">
                                      <p:cBhvr>
                                        <p:cTn id="13"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5">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5">
                                            <p:txEl>
                                              <p:pRg st="1" end="1"/>
                                            </p:txEl>
                                          </p:spTgt>
                                        </p:tgtEl>
                                        <p:attrNameLst>
                                          <p:attrName>style.visibility</p:attrName>
                                        </p:attrNameLst>
                                      </p:cBhvr>
                                      <p:to>
                                        <p:strVal val="visible"/>
                                      </p:to>
                                    </p:set>
                                    <p:animEffect transition="in" filter="fade">
                                      <p:cBhvr>
                                        <p:cTn id="17" dur="500"/>
                                        <p:tgtEl>
                                          <p:spTgt spid="5">
                                            <p:txEl>
                                              <p:pRg st="1" end="1"/>
                                            </p:txEl>
                                          </p:spTgt>
                                        </p:tgtEl>
                                      </p:cBhvr>
                                    </p:animEffect>
                                    <p:anim calcmode="lin" valueType="num">
                                      <p:cBhvr>
                                        <p:cTn id="18"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5">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5">
                                            <p:txEl>
                                              <p:pRg st="2" end="2"/>
                                            </p:txEl>
                                          </p:spTgt>
                                        </p:tgtEl>
                                        <p:attrNameLst>
                                          <p:attrName>style.visibility</p:attrName>
                                        </p:attrNameLst>
                                      </p:cBhvr>
                                      <p:to>
                                        <p:strVal val="visible"/>
                                      </p:to>
                                    </p:set>
                                    <p:animEffect transition="in" filter="fade">
                                      <p:cBhvr>
                                        <p:cTn id="22" dur="500"/>
                                        <p:tgtEl>
                                          <p:spTgt spid="5">
                                            <p:txEl>
                                              <p:pRg st="2" end="2"/>
                                            </p:txEl>
                                          </p:spTgt>
                                        </p:tgtEl>
                                      </p:cBhvr>
                                    </p:animEffect>
                                    <p:anim calcmode="lin" valueType="num">
                                      <p:cBhvr>
                                        <p:cTn id="23"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5">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5">
                                            <p:txEl>
                                              <p:pRg st="3" end="3"/>
                                            </p:txEl>
                                          </p:spTgt>
                                        </p:tgtEl>
                                        <p:attrNameLst>
                                          <p:attrName>style.visibility</p:attrName>
                                        </p:attrNameLst>
                                      </p:cBhvr>
                                      <p:to>
                                        <p:strVal val="visible"/>
                                      </p:to>
                                    </p:set>
                                    <p:animEffect transition="in" filter="fade">
                                      <p:cBhvr>
                                        <p:cTn id="27" dur="500"/>
                                        <p:tgtEl>
                                          <p:spTgt spid="5">
                                            <p:txEl>
                                              <p:pRg st="3" end="3"/>
                                            </p:txEl>
                                          </p:spTgt>
                                        </p:tgtEl>
                                      </p:cBhvr>
                                    </p:animEffect>
                                    <p:anim calcmode="lin" valueType="num">
                                      <p:cBhvr>
                                        <p:cTn id="28" dur="500" fill="hold"/>
                                        <p:tgtEl>
                                          <p:spTgt spid="5">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5">
                                            <p:txEl>
                                              <p:pRg st="3" end="3"/>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5">
                                            <p:txEl>
                                              <p:pRg st="4" end="4"/>
                                            </p:txEl>
                                          </p:spTgt>
                                        </p:tgtEl>
                                        <p:attrNameLst>
                                          <p:attrName>style.visibility</p:attrName>
                                        </p:attrNameLst>
                                      </p:cBhvr>
                                      <p:to>
                                        <p:strVal val="visible"/>
                                      </p:to>
                                    </p:set>
                                    <p:animEffect transition="in" filter="fade">
                                      <p:cBhvr>
                                        <p:cTn id="32" dur="500"/>
                                        <p:tgtEl>
                                          <p:spTgt spid="5">
                                            <p:txEl>
                                              <p:pRg st="4" end="4"/>
                                            </p:txEl>
                                          </p:spTgt>
                                        </p:tgtEl>
                                      </p:cBhvr>
                                    </p:animEffect>
                                    <p:anim calcmode="lin" valueType="num">
                                      <p:cBhvr>
                                        <p:cTn id="33" dur="500" fill="hold"/>
                                        <p:tgtEl>
                                          <p:spTgt spid="5">
                                            <p:txEl>
                                              <p:pRg st="4" end="4"/>
                                            </p:txEl>
                                          </p:spTgt>
                                        </p:tgtEl>
                                        <p:attrNameLst>
                                          <p:attrName>ppt_x</p:attrName>
                                        </p:attrNameLst>
                                      </p:cBhvr>
                                      <p:tavLst>
                                        <p:tav tm="0">
                                          <p:val>
                                            <p:strVal val="#ppt_x"/>
                                          </p:val>
                                        </p:tav>
                                        <p:tav tm="100000">
                                          <p:val>
                                            <p:strVal val="#ppt_x"/>
                                          </p:val>
                                        </p:tav>
                                      </p:tavLst>
                                    </p:anim>
                                    <p:anim calcmode="lin" valueType="num">
                                      <p:cBhvr>
                                        <p:cTn id="34" dur="500" fill="hold"/>
                                        <p:tgtEl>
                                          <p:spTgt spid="5">
                                            <p:txEl>
                                              <p:pRg st="4" end="4"/>
                                            </p:txEl>
                                          </p:spTgt>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5">
                                            <p:txEl>
                                              <p:pRg st="5" end="5"/>
                                            </p:txEl>
                                          </p:spTgt>
                                        </p:tgtEl>
                                        <p:attrNameLst>
                                          <p:attrName>style.visibility</p:attrName>
                                        </p:attrNameLst>
                                      </p:cBhvr>
                                      <p:to>
                                        <p:strVal val="visible"/>
                                      </p:to>
                                    </p:set>
                                    <p:animEffect transition="in" filter="fade">
                                      <p:cBhvr>
                                        <p:cTn id="37" dur="500"/>
                                        <p:tgtEl>
                                          <p:spTgt spid="5">
                                            <p:txEl>
                                              <p:pRg st="5" end="5"/>
                                            </p:txEl>
                                          </p:spTgt>
                                        </p:tgtEl>
                                      </p:cBhvr>
                                    </p:animEffect>
                                    <p:anim calcmode="lin" valueType="num">
                                      <p:cBhvr>
                                        <p:cTn id="38" dur="500" fill="hold"/>
                                        <p:tgtEl>
                                          <p:spTgt spid="5">
                                            <p:txEl>
                                              <p:pRg st="5" end="5"/>
                                            </p:txEl>
                                          </p:spTgt>
                                        </p:tgtEl>
                                        <p:attrNameLst>
                                          <p:attrName>ppt_x</p:attrName>
                                        </p:attrNameLst>
                                      </p:cBhvr>
                                      <p:tavLst>
                                        <p:tav tm="0">
                                          <p:val>
                                            <p:strVal val="#ppt_x"/>
                                          </p:val>
                                        </p:tav>
                                        <p:tav tm="100000">
                                          <p:val>
                                            <p:strVal val="#ppt_x"/>
                                          </p:val>
                                        </p:tav>
                                      </p:tavLst>
                                    </p:anim>
                                    <p:anim calcmode="lin" valueType="num">
                                      <p:cBhvr>
                                        <p:cTn id="39" dur="500" fill="hold"/>
                                        <p:tgtEl>
                                          <p:spTgt spid="5">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40" fill="hold">
                      <p:stCondLst>
                        <p:cond delay="indefinite"/>
                      </p:stCondLst>
                      <p:childTnLst>
                        <p:par>
                          <p:cTn id="41" fill="hold">
                            <p:stCondLst>
                              <p:cond delay="0"/>
                            </p:stCondLst>
                            <p:childTnLst>
                              <p:par>
                                <p:cTn id="42" presetID="42" presetClass="entr" presetSubtype="0" fill="hold" grpId="0" nodeType="clickEffect">
                                  <p:stCondLst>
                                    <p:cond delay="0"/>
                                  </p:stCondLst>
                                  <p:childTnLst>
                                    <p:set>
                                      <p:cBhvr>
                                        <p:cTn id="43" dur="1" fill="hold">
                                          <p:stCondLst>
                                            <p:cond delay="0"/>
                                          </p:stCondLst>
                                        </p:cTn>
                                        <p:tgtEl>
                                          <p:spTgt spid="3">
                                            <p:bg/>
                                          </p:spTgt>
                                        </p:tgtEl>
                                        <p:attrNameLst>
                                          <p:attrName>style.visibility</p:attrName>
                                        </p:attrNameLst>
                                      </p:cBhvr>
                                      <p:to>
                                        <p:strVal val="visible"/>
                                      </p:to>
                                    </p:set>
                                    <p:animEffect transition="in" filter="fade">
                                      <p:cBhvr>
                                        <p:cTn id="44" dur="500"/>
                                        <p:tgtEl>
                                          <p:spTgt spid="3">
                                            <p:bg/>
                                          </p:spTgt>
                                        </p:tgtEl>
                                      </p:cBhvr>
                                    </p:animEffect>
                                    <p:anim calcmode="lin" valueType="num">
                                      <p:cBhvr>
                                        <p:cTn id="45" dur="500" fill="hold"/>
                                        <p:tgtEl>
                                          <p:spTgt spid="3">
                                            <p:bg/>
                                          </p:spTgt>
                                        </p:tgtEl>
                                        <p:attrNameLst>
                                          <p:attrName>ppt_x</p:attrName>
                                        </p:attrNameLst>
                                      </p:cBhvr>
                                      <p:tavLst>
                                        <p:tav tm="0">
                                          <p:val>
                                            <p:strVal val="#ppt_x"/>
                                          </p:val>
                                        </p:tav>
                                        <p:tav tm="100000">
                                          <p:val>
                                            <p:strVal val="#ppt_x"/>
                                          </p:val>
                                        </p:tav>
                                      </p:tavLst>
                                    </p:anim>
                                    <p:anim calcmode="lin" valueType="num">
                                      <p:cBhvr>
                                        <p:cTn id="46" dur="500" fill="hold"/>
                                        <p:tgtEl>
                                          <p:spTgt spid="3">
                                            <p:bg/>
                                          </p:spTgt>
                                        </p:tgtEl>
                                        <p:attrNameLst>
                                          <p:attrName>ppt_y</p:attrName>
                                        </p:attrNameLst>
                                      </p:cBhvr>
                                      <p:tavLst>
                                        <p:tav tm="0">
                                          <p:val>
                                            <p:strVal val="#ppt_y+.1"/>
                                          </p:val>
                                        </p:tav>
                                        <p:tav tm="100000">
                                          <p:val>
                                            <p:strVal val="#ppt_y"/>
                                          </p:val>
                                        </p:tav>
                                      </p:tavLst>
                                    </p:anim>
                                  </p:childTnLst>
                                </p:cTn>
                              </p:par>
                              <p:par>
                                <p:cTn id="47" presetID="42" presetClass="entr" presetSubtype="0" fill="hold" grpId="0" nodeType="withEffect">
                                  <p:stCondLst>
                                    <p:cond delay="0"/>
                                  </p:stCondLst>
                                  <p:childTnLst>
                                    <p:set>
                                      <p:cBhvr>
                                        <p:cTn id="48" dur="1" fill="hold">
                                          <p:stCondLst>
                                            <p:cond delay="0"/>
                                          </p:stCondLst>
                                        </p:cTn>
                                        <p:tgtEl>
                                          <p:spTgt spid="3">
                                            <p:txEl>
                                              <p:pRg st="0" end="0"/>
                                            </p:txEl>
                                          </p:spTgt>
                                        </p:tgtEl>
                                        <p:attrNameLst>
                                          <p:attrName>style.visibility</p:attrName>
                                        </p:attrNameLst>
                                      </p:cBhvr>
                                      <p:to>
                                        <p:strVal val="visible"/>
                                      </p:to>
                                    </p:set>
                                    <p:animEffect transition="in" filter="fade">
                                      <p:cBhvr>
                                        <p:cTn id="49" dur="500"/>
                                        <p:tgtEl>
                                          <p:spTgt spid="3">
                                            <p:txEl>
                                              <p:pRg st="0" end="0"/>
                                            </p:txEl>
                                          </p:spTgt>
                                        </p:tgtEl>
                                      </p:cBhvr>
                                    </p:animEffect>
                                    <p:anim calcmode="lin" valueType="num">
                                      <p:cBhvr>
                                        <p:cTn id="50"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51" dur="5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33_1#9ec6a4db8?vaa=1&amp;vcp=1&amp;vop=1&amp;pid=dd3d76ae9&amp;color=0,55,96&amp;vtp=1&amp;bt=1&amp;bbb=1&amp;hb=1"/>
          <p:cNvSpPr/>
          <p:nvPr/>
        </p:nvSpPr>
        <p:spPr>
          <a:xfrm>
            <a:off x="502920" y="2490284"/>
            <a:ext cx="10570464" cy="1189355"/>
          </a:xfrm>
          <a:prstGeom prst="rect">
            <a:avLst/>
          </a:prstGeom>
          <a:noFill/>
        </p:spPr>
        <p:txBody>
          <a:bodyPr wrap="none" lIns="0" tIns="0" rIns="0" bIns="0" rtlCol="0" anchor="t"/>
          <a:lstStyle/>
          <a:p>
            <a:pPr algn="l" latinLnBrk="1">
              <a:lnSpc>
                <a:spcPts val="3300"/>
              </a:lnSpc>
            </a:pP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7.</a:t>
            </a:r>
            <a:r>
              <a:rPr lang="en-US" altLang="zh-CN" sz="1800" b="0" i="0" dirty="0">
                <a:solidFill>
                  <a:srgbClr val="003760"/>
                </a:solidFill>
                <a:latin typeface="仿宋" panose="02010609060101010101" pitchFamily="34" charset="-122"/>
                <a:ea typeface="仿宋" panose="02010609060101010101" pitchFamily="34" charset="-122"/>
                <a:cs typeface="仿宋" panose="02010609060101010101" pitchFamily="34" charset="-120"/>
              </a:rPr>
              <a:t>[河南部分学校2025高二月考]</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中国为世界贡献了建筑学的东方智慧</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，既体现在中国传统木结构建筑精</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巧错落的榫卯结构上</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，也体现在木拱桥营造技艺的廊桥结构上，还进一步体现在服务于清代皇家的</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“样式</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雷</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”建筑图档和烫样上。</a:t>
            </a: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这体现了中华文化的(</a:t>
            </a:r>
            <a:r>
              <a:rPr lang="en-US" altLang="zh-CN"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sp>
        <p:nvSpPr>
          <p:cNvPr id="3" name="QC_5_AN.35_1#9ec6a4db8.bracket?vaa=1&amp;vcp=1&amp;vop=1&amp;pid=dd3d76ae9&amp;color=0,55,96&amp;vpa=9&amp;vtp=1"/>
          <p:cNvSpPr/>
          <p:nvPr/>
        </p:nvSpPr>
        <p:spPr>
          <a:xfrm>
            <a:off x="5118576" y="3315148"/>
            <a:ext cx="331788" cy="354140"/>
          </a:xfrm>
          <a:prstGeom prst="rect">
            <a:avLst/>
          </a:prstGeom>
          <a:noFill/>
        </p:spPr>
        <p:txBody>
          <a:bodyPr wrap="none" lIns="0" tIns="0" rIns="0" bIns="0" rtlCol="0" anchor="t"/>
          <a:lstStyle/>
          <a:p>
            <a:pPr algn="ctr" latinLnBrk="1">
              <a:lnSpc>
                <a:spcPts val="3100"/>
              </a:lnSpc>
            </a:pPr>
            <a:r>
              <a:rPr lang="en-US" altLang="zh-CN" b="0" i="0" dirty="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dirty="0"/>
          </a:p>
        </p:txBody>
      </p:sp>
      <p:sp>
        <p:nvSpPr>
          <p:cNvPr id="4" name="QC_5_BD.33_2#9ec6a4db8.choices?vaa=1&amp;vcp=1&amp;vop=1&amp;pid=dd3d76ae9&amp;color=0,55,96&amp;vtp=1&amp;bbb=1"/>
          <p:cNvSpPr/>
          <p:nvPr/>
        </p:nvSpPr>
        <p:spPr>
          <a:xfrm>
            <a:off x="502920" y="3722501"/>
            <a:ext cx="10570464" cy="360680"/>
          </a:xfrm>
          <a:prstGeom prst="rect">
            <a:avLst/>
          </a:prstGeom>
          <a:noFill/>
        </p:spPr>
        <p:txBody>
          <a:bodyPr wrap="none" lIns="0" tIns="0" rIns="0" bIns="0" rtlCol="0" anchor="t"/>
          <a:lstStyle/>
          <a:p>
            <a:pPr latinLnBrk="1">
              <a:lnSpc>
                <a:spcPts val="3200"/>
              </a:lnSpc>
              <a:tabLst>
                <a:tab pos="2708910" algn="l"/>
                <a:tab pos="5393055" algn="l"/>
                <a:tab pos="8076565" algn="l"/>
              </a:tabLst>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包容性</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统一性</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和平性</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创新性</a:t>
            </a:r>
            <a:endParaRPr lang="en-US" altLang="zh-CN" sz="1800" dirty="0"/>
          </a:p>
        </p:txBody>
      </p:sp>
      <p:sp>
        <p:nvSpPr>
          <p:cNvPr id="5" name="QC_5_AS.34_1#9ec6a4db8?vaa=1&amp;vcp=1&amp;vop=1&amp;pid=dd3d76ae9&amp;color=0,55,96&amp;vtp=1&amp;bbb=1&amp;hb=1"/>
          <p:cNvSpPr/>
          <p:nvPr/>
        </p:nvSpPr>
        <p:spPr>
          <a:xfrm>
            <a:off x="502920" y="4142807"/>
            <a:ext cx="10570464" cy="1192340"/>
          </a:xfrm>
          <a:prstGeom prst="rect">
            <a:avLst/>
          </a:prstGeom>
          <a:noFill/>
        </p:spPr>
        <p:txBody>
          <a:bodyPr wrap="none" lIns="0" tIns="0" rIns="0" bIns="0" rtlCol="0" anchor="t"/>
          <a:lstStyle/>
          <a:p>
            <a:pPr algn="l" latinLnBrk="1">
              <a:lnSpc>
                <a:spcPts val="33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【解析】本题考查中华优秀传统文化的价值。题干叙述了中国在建筑学上的一些重要发明</a:t>
            </a:r>
            <a:r>
              <a:rPr lang="zh-CN" altLang="en-US"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榫卯结构</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、廊</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桥结构以及</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“样式雷”建筑图档和烫样</a:t>
            </a:r>
            <a:r>
              <a:rPr lang="zh-CN" altLang="en-US"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这些都体现了中国智慧</a:t>
            </a:r>
            <a:r>
              <a:rPr lang="zh-CN" altLang="en-US"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是中华文化创新性的表现</a:t>
            </a:r>
            <a:r>
              <a:rPr lang="zh-CN" altLang="en-US"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D项正确</a:t>
            </a:r>
            <a:r>
              <a:rPr lang="zh-CN" altLang="en-US"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材料信</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息仅涉及中国建筑的东方智慧</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，不能体现包容性、统一性以及和平性</a:t>
            </a:r>
            <a:r>
              <a:rPr lang="zh-CN" altLang="en-US"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排除A、B、C三项。</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anim calcmode="lin" valueType="num">
                                      <p:cBhvr>
                                        <p:cTn id="8" dur="500" fill="hold"/>
                                        <p:tgtEl>
                                          <p:spTgt spid="5">
                                            <p:bg/>
                                          </p:spTgt>
                                        </p:tgtEl>
                                        <p:attrNameLst>
                                          <p:attrName>ppt_x</p:attrName>
                                        </p:attrNameLst>
                                      </p:cBhvr>
                                      <p:tavLst>
                                        <p:tav tm="0">
                                          <p:val>
                                            <p:strVal val="#ppt_x"/>
                                          </p:val>
                                        </p:tav>
                                        <p:tav tm="100000">
                                          <p:val>
                                            <p:strVal val="#ppt_x"/>
                                          </p:val>
                                        </p:tav>
                                      </p:tavLst>
                                    </p:anim>
                                    <p:anim calcmode="lin" valueType="num">
                                      <p:cBhvr>
                                        <p:cTn id="9" dur="500" fill="hold"/>
                                        <p:tgtEl>
                                          <p:spTgt spid="5">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Effect transition="in" filter="fade">
                                      <p:cBhvr>
                                        <p:cTn id="12" dur="500"/>
                                        <p:tgtEl>
                                          <p:spTgt spid="5">
                                            <p:txEl>
                                              <p:pRg st="0" end="0"/>
                                            </p:txEl>
                                          </p:spTgt>
                                        </p:tgtEl>
                                      </p:cBhvr>
                                    </p:animEffect>
                                    <p:anim calcmode="lin" valueType="num">
                                      <p:cBhvr>
                                        <p:cTn id="13"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5">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5">
                                            <p:txEl>
                                              <p:pRg st="1" end="1"/>
                                            </p:txEl>
                                          </p:spTgt>
                                        </p:tgtEl>
                                        <p:attrNameLst>
                                          <p:attrName>style.visibility</p:attrName>
                                        </p:attrNameLst>
                                      </p:cBhvr>
                                      <p:to>
                                        <p:strVal val="visible"/>
                                      </p:to>
                                    </p:set>
                                    <p:animEffect transition="in" filter="fade">
                                      <p:cBhvr>
                                        <p:cTn id="17" dur="500"/>
                                        <p:tgtEl>
                                          <p:spTgt spid="5">
                                            <p:txEl>
                                              <p:pRg st="1" end="1"/>
                                            </p:txEl>
                                          </p:spTgt>
                                        </p:tgtEl>
                                      </p:cBhvr>
                                    </p:animEffect>
                                    <p:anim calcmode="lin" valueType="num">
                                      <p:cBhvr>
                                        <p:cTn id="18"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5">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5">
                                            <p:txEl>
                                              <p:pRg st="2" end="2"/>
                                            </p:txEl>
                                          </p:spTgt>
                                        </p:tgtEl>
                                        <p:attrNameLst>
                                          <p:attrName>style.visibility</p:attrName>
                                        </p:attrNameLst>
                                      </p:cBhvr>
                                      <p:to>
                                        <p:strVal val="visible"/>
                                      </p:to>
                                    </p:set>
                                    <p:animEffect transition="in" filter="fade">
                                      <p:cBhvr>
                                        <p:cTn id="22" dur="500"/>
                                        <p:tgtEl>
                                          <p:spTgt spid="5">
                                            <p:txEl>
                                              <p:pRg st="2" end="2"/>
                                            </p:txEl>
                                          </p:spTgt>
                                        </p:tgtEl>
                                      </p:cBhvr>
                                    </p:animEffect>
                                    <p:anim calcmode="lin" valueType="num">
                                      <p:cBhvr>
                                        <p:cTn id="23"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5">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42" presetClass="entr" presetSubtype="0" fill="hold" grpId="0" nodeType="clickEffect">
                                  <p:stCondLst>
                                    <p:cond delay="0"/>
                                  </p:stCondLst>
                                  <p:childTnLst>
                                    <p:set>
                                      <p:cBhvr>
                                        <p:cTn id="28" dur="1" fill="hold">
                                          <p:stCondLst>
                                            <p:cond delay="0"/>
                                          </p:stCondLst>
                                        </p:cTn>
                                        <p:tgtEl>
                                          <p:spTgt spid="3">
                                            <p:bg/>
                                          </p:spTgt>
                                        </p:tgtEl>
                                        <p:attrNameLst>
                                          <p:attrName>style.visibility</p:attrName>
                                        </p:attrNameLst>
                                      </p:cBhvr>
                                      <p:to>
                                        <p:strVal val="visible"/>
                                      </p:to>
                                    </p:set>
                                    <p:animEffect transition="in" filter="fade">
                                      <p:cBhvr>
                                        <p:cTn id="29" dur="500"/>
                                        <p:tgtEl>
                                          <p:spTgt spid="3">
                                            <p:bg/>
                                          </p:spTgt>
                                        </p:tgtEl>
                                      </p:cBhvr>
                                    </p:animEffect>
                                    <p:anim calcmode="lin" valueType="num">
                                      <p:cBhvr>
                                        <p:cTn id="30" dur="500" fill="hold"/>
                                        <p:tgtEl>
                                          <p:spTgt spid="3">
                                            <p:bg/>
                                          </p:spTgt>
                                        </p:tgtEl>
                                        <p:attrNameLst>
                                          <p:attrName>ppt_x</p:attrName>
                                        </p:attrNameLst>
                                      </p:cBhvr>
                                      <p:tavLst>
                                        <p:tav tm="0">
                                          <p:val>
                                            <p:strVal val="#ppt_x"/>
                                          </p:val>
                                        </p:tav>
                                        <p:tav tm="100000">
                                          <p:val>
                                            <p:strVal val="#ppt_x"/>
                                          </p:val>
                                        </p:tav>
                                      </p:tavLst>
                                    </p:anim>
                                    <p:anim calcmode="lin" valueType="num">
                                      <p:cBhvr>
                                        <p:cTn id="31" dur="500" fill="hold"/>
                                        <p:tgtEl>
                                          <p:spTgt spid="3">
                                            <p:bg/>
                                          </p:spTgt>
                                        </p:tgtEl>
                                        <p:attrNameLst>
                                          <p:attrName>ppt_y</p:attrName>
                                        </p:attrNameLst>
                                      </p:cBhvr>
                                      <p:tavLst>
                                        <p:tav tm="0">
                                          <p:val>
                                            <p:strVal val="#ppt_y+.1"/>
                                          </p:val>
                                        </p:tav>
                                        <p:tav tm="100000">
                                          <p:val>
                                            <p:strVal val="#ppt_y"/>
                                          </p:val>
                                        </p:tav>
                                      </p:tavLst>
                                    </p:anim>
                                  </p:childTnLst>
                                </p:cTn>
                              </p:par>
                              <p:par>
                                <p:cTn id="32" presetID="42" presetClass="entr" presetSubtype="0" fill="hold" grpId="0" nodeType="withEffect">
                                  <p:stCondLst>
                                    <p:cond delay="0"/>
                                  </p:stCondLst>
                                  <p:childTnLst>
                                    <p:set>
                                      <p:cBhvr>
                                        <p:cTn id="33" dur="1" fill="hold">
                                          <p:stCondLst>
                                            <p:cond delay="0"/>
                                          </p:stCondLst>
                                        </p:cTn>
                                        <p:tgtEl>
                                          <p:spTgt spid="3">
                                            <p:txEl>
                                              <p:pRg st="0" end="0"/>
                                            </p:txEl>
                                          </p:spTgt>
                                        </p:tgtEl>
                                        <p:attrNameLst>
                                          <p:attrName>style.visibility</p:attrName>
                                        </p:attrNameLst>
                                      </p:cBhvr>
                                      <p:to>
                                        <p:strVal val="visible"/>
                                      </p:to>
                                    </p:set>
                                    <p:animEffect transition="in" filter="fade">
                                      <p:cBhvr>
                                        <p:cTn id="34" dur="500"/>
                                        <p:tgtEl>
                                          <p:spTgt spid="3">
                                            <p:txEl>
                                              <p:pRg st="0" end="0"/>
                                            </p:txEl>
                                          </p:spTgt>
                                        </p:tgtEl>
                                      </p:cBhvr>
                                    </p:animEffect>
                                    <p:anim calcmode="lin" valueType="num">
                                      <p:cBhvr>
                                        <p:cTn id="35"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36" dur="5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37_1#331d27461?vaa=1&amp;vcp=1&amp;vop=1&amp;pid=dd3d76ae9&amp;color=0,55,96&amp;vtp=1&amp;bt=1&amp;bbb=1&amp;hb=1"/>
          <p:cNvSpPr/>
          <p:nvPr/>
        </p:nvSpPr>
        <p:spPr>
          <a:xfrm>
            <a:off x="502920" y="3110266"/>
            <a:ext cx="10570464" cy="770255"/>
          </a:xfrm>
          <a:prstGeom prst="rect">
            <a:avLst/>
          </a:prstGeom>
          <a:noFill/>
        </p:spPr>
        <p:txBody>
          <a:bodyPr wrap="none" lIns="0" tIns="0" rIns="0" bIns="0" rtlCol="0" anchor="t"/>
          <a:lstStyle/>
          <a:p>
            <a:pPr algn="l" latinLnBrk="1">
              <a:lnSpc>
                <a:spcPts val="3300"/>
              </a:lnSpc>
            </a:pP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8.</a:t>
            </a:r>
            <a:r>
              <a:rPr lang="en-US" altLang="zh-CN" sz="1800" b="0" i="0" dirty="0">
                <a:solidFill>
                  <a:srgbClr val="003760"/>
                </a:solidFill>
                <a:latin typeface="仿宋" panose="02010609060101010101" pitchFamily="34" charset="-122"/>
                <a:ea typeface="仿宋" panose="02010609060101010101" pitchFamily="34" charset="-122"/>
                <a:cs typeface="仿宋" panose="02010609060101010101" pitchFamily="34" charset="-120"/>
              </a:rPr>
              <a:t>[四川绵阳2025高二期中]</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党的二十大报告强调“中国积极参与全球治理体系改革和建设</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，践行共商共建</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共享的全球治理观</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，坚持真正的多边主义”。</a:t>
            </a: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与该主张体现的中华优秀传统文化相契合的是(</a:t>
            </a:r>
            <a:r>
              <a:rPr lang="en-US" altLang="zh-CN"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sp>
        <p:nvSpPr>
          <p:cNvPr id="4" name="QC_5_BD.37_2#331d27461.choices?vaa=1&amp;vcp=1&amp;vop=1&amp;pid=dd3d76ae9&amp;color=0,55,96&amp;vtp=1&amp;bbb=1"/>
          <p:cNvSpPr/>
          <p:nvPr/>
        </p:nvSpPr>
        <p:spPr>
          <a:xfrm>
            <a:off x="502920" y="3935385"/>
            <a:ext cx="10570464" cy="770255"/>
          </a:xfrm>
          <a:prstGeom prst="rect">
            <a:avLst/>
          </a:prstGeom>
          <a:noFill/>
        </p:spPr>
        <p:txBody>
          <a:bodyPr wrap="none" lIns="0" tIns="0" rIns="0" bIns="0" rtlCol="0" anchor="t"/>
          <a:lstStyle/>
          <a:p>
            <a:pPr latinLnBrk="1">
              <a:lnSpc>
                <a:spcPts val="3300"/>
              </a:lnSpc>
              <a:tabLst>
                <a:tab pos="5393055" algn="l"/>
              </a:tabLst>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道之以德</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，齐之以礼</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天下兴亡</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，匹夫有责</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100"/>
              </a:lnSpc>
              <a:tabLst>
                <a:tab pos="5393055" algn="l"/>
              </a:tabLst>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美美与共</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，天下大同</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大道之行</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，天下为公</a:t>
            </a:r>
            <a:endParaRPr lang="en-US" altLang="zh-CN" sz="1800" dirty="0"/>
          </a:p>
        </p:txBody>
      </p:sp>
    </p:spTree>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C_1#f0688ca54.fixed?vcp=1&amp;color=0,55,96&amp;tib=255,255,255&amp;vtp=1" descr="preencoded.png"/>
          <p:cNvPicPr>
            <a:picLocks noChangeAspect="1"/>
          </p:cNvPicPr>
          <p:nvPr/>
        </p:nvPicPr>
        <p:blipFill>
          <a:blip r:embed="rId1"/>
          <a:stretch>
            <a:fillRect/>
          </a:stretch>
        </p:blipFill>
        <p:spPr>
          <a:xfrm>
            <a:off x="4507992" y="2020824"/>
            <a:ext cx="3127248" cy="1344168"/>
          </a:xfrm>
          <a:prstGeom prst="rect">
            <a:avLst/>
          </a:prstGeom>
        </p:spPr>
      </p:pic>
      <p:sp>
        <p:nvSpPr>
          <p:cNvPr id="3" name="C_1_BD#f0688ca54.fixed?vcp=1&amp;color=61,88,159&amp;vtp=1&amp;bbb=1"/>
          <p:cNvSpPr/>
          <p:nvPr/>
        </p:nvSpPr>
        <p:spPr>
          <a:xfrm>
            <a:off x="4507992" y="2093976"/>
            <a:ext cx="3163824" cy="969264"/>
          </a:xfrm>
          <a:prstGeom prst="rect">
            <a:avLst/>
          </a:prstGeom>
          <a:noFill/>
        </p:spPr>
        <p:txBody>
          <a:bodyPr wrap="none" lIns="0" tIns="0" rIns="0" bIns="0" rtlCol="0" anchor="ctr"/>
          <a:lstStyle/>
          <a:p>
            <a:pPr algn="ctr" latinLnBrk="1">
              <a:lnSpc>
                <a:spcPts val="6600"/>
              </a:lnSpc>
            </a:pPr>
            <a:r>
              <a:rPr lang="en-US" altLang="zh-CN" sz="5400" b="1" i="0" dirty="0">
                <a:solidFill>
                  <a:srgbClr val="3D589F"/>
                </a:solidFill>
                <a:latin typeface="印品黑体" pitchFamily="34" charset="0"/>
                <a:ea typeface="印品黑体" pitchFamily="34" charset="-122"/>
                <a:cs typeface="印品黑体" pitchFamily="34" charset="-120"/>
              </a:rPr>
              <a:t>第一单元</a:t>
            </a:r>
            <a:endParaRPr lang="en-US" altLang="zh-CN" sz="5400" dirty="0"/>
          </a:p>
        </p:txBody>
      </p:sp>
      <p:sp>
        <p:nvSpPr>
          <p:cNvPr id="4" name="C_1_BD#f0688ca54.fixed?vcp=1&amp;color=61,88,159&amp;vtp=1&amp;bbb=1"/>
          <p:cNvSpPr/>
          <p:nvPr/>
        </p:nvSpPr>
        <p:spPr>
          <a:xfrm>
            <a:off x="1216152" y="3529584"/>
            <a:ext cx="9756648" cy="2121408"/>
          </a:xfrm>
          <a:prstGeom prst="rect">
            <a:avLst/>
          </a:prstGeom>
          <a:noFill/>
        </p:spPr>
        <p:txBody>
          <a:bodyPr wrap="none" lIns="0" tIns="0" rIns="0" bIns="0" rtlCol="0" anchor="t"/>
          <a:lstStyle/>
          <a:p>
            <a:pPr algn="ctr" latinLnBrk="1">
              <a:lnSpc>
                <a:spcPts val="6600"/>
              </a:lnSpc>
            </a:pPr>
            <a:r>
              <a:rPr lang="en-US" altLang="zh-CN" sz="5400" b="1" i="0" dirty="0">
                <a:solidFill>
                  <a:srgbClr val="3D589F"/>
                </a:solidFill>
                <a:latin typeface="印品黑体" pitchFamily="34" charset="0"/>
                <a:ea typeface="印品黑体" pitchFamily="34" charset="-122"/>
                <a:cs typeface="印品黑体" pitchFamily="34" charset="-120"/>
              </a:rPr>
              <a:t>源远流长的中华文化</a:t>
            </a:r>
            <a:endParaRPr lang="en-US" altLang="zh-CN" sz="5400" dirty="0"/>
          </a:p>
        </p:txBody>
      </p:sp>
    </p:spTree>
  </p:cSld>
  <p:clrMapOvr>
    <a:masterClrMapping/>
  </p:clrMapOvr>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39_1#331d27461?vaa=1&amp;vcp=1&amp;vop=1&amp;pid=dd3d76ae9&amp;color=0,55,96&amp;mp=1&amp;vtp=1&amp;bt=1&amp;bbb=1&amp;hb=1"/>
          <p:cNvSpPr/>
          <p:nvPr/>
        </p:nvSpPr>
        <p:spPr>
          <a:xfrm>
            <a:off x="502920" y="1875572"/>
            <a:ext cx="10570464" cy="3706940"/>
          </a:xfrm>
          <a:prstGeom prst="rect">
            <a:avLst/>
          </a:prstGeom>
          <a:noFill/>
        </p:spPr>
        <p:txBody>
          <a:bodyPr wrap="none" lIns="0" tIns="0" rIns="0" bIns="0" rtlCol="0" anchor="t"/>
          <a:lstStyle/>
          <a:p>
            <a:pPr algn="l" latinLnBrk="1">
              <a:lnSpc>
                <a:spcPts val="33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【解析】本题考查中华优秀传统文化的现代价值。根据材料“中国积极参与全球治理体系改革和建设</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，践</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行共商共建共享的全球治理观</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，坚持真正的多边主义”并结合所学知识可知，“美美与共，天下大同</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”强调</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不同文化相互欣赏</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、和谐共存，最终实现天下大同，强调多元文化的包容性，而材料中的“</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共商共建共享”</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坚持真正的多边主义”重点体现了和而不同的文化观，C项正确；“道之以德，齐之以礼</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”强调以道德引导</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民众</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，以礼仪规范行为，主张以德治国，而这一思想更多体现治国理念中的伦理维度</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，与全球治理中的</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共商共建共享”联系不大，排除A项；“天下兴亡，匹夫有责”强调个体对国家和民族的责任</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，核心是家国</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情怀与责任担当</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，这一思想侧重于国内层面的公民责任，与全球治理的多边合作主题不符合，排除B</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项；</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结合所学知识可知</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，“大道之行，天下为公”的核心是超越私利、追求公共福祉的天下观，与</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“全球治理体</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系改革</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”等信息不符合，排除D项。</a:t>
            </a:r>
            <a:endParaRPr lang="en-US" altLang="zh-CN" dirty="0"/>
          </a:p>
        </p:txBody>
      </p:sp>
      <p:sp>
        <p:nvSpPr>
          <p:cNvPr id="3" name="QC_5_AN.40_1#331d27461?vaa=1&amp;vcp=1&amp;vop=1&amp;pid=dd3d76ae9&amp;color=0,55,96&amp;vtp=1&amp;bbb=1"/>
          <p:cNvSpPr/>
          <p:nvPr/>
        </p:nvSpPr>
        <p:spPr>
          <a:xfrm>
            <a:off x="502920" y="5584289"/>
            <a:ext cx="10570464" cy="363665"/>
          </a:xfrm>
          <a:prstGeom prst="rect">
            <a:avLst/>
          </a:prstGeom>
          <a:noFill/>
        </p:spPr>
        <p:txBody>
          <a:bodyPr wrap="none" lIns="0" tIns="0" rIns="0" bIns="0" rtlCol="0" anchor="t"/>
          <a:lstStyle/>
          <a:p>
            <a:pPr algn="l" latinLnBrk="1">
              <a:lnSpc>
                <a:spcPts val="32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【答案】</a:t>
            </a:r>
            <a:r>
              <a:rPr lang="en-US" altLang="zh-CN" sz="1800" b="0" i="0" dirty="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sz="1800"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anim calcmode="lin" valueType="num">
                                      <p:cBhvr>
                                        <p:cTn id="8" dur="500" fill="hold"/>
                                        <p:tgtEl>
                                          <p:spTgt spid="2">
                                            <p:bg/>
                                          </p:spTgt>
                                        </p:tgtEl>
                                        <p:attrNameLst>
                                          <p:attrName>ppt_x</p:attrName>
                                        </p:attrNameLst>
                                      </p:cBhvr>
                                      <p:tavLst>
                                        <p:tav tm="0">
                                          <p:val>
                                            <p:strVal val="#ppt_x"/>
                                          </p:val>
                                        </p:tav>
                                        <p:tav tm="100000">
                                          <p:val>
                                            <p:strVal val="#ppt_x"/>
                                          </p:val>
                                        </p:tav>
                                      </p:tavLst>
                                    </p:anim>
                                    <p:anim calcmode="lin" valueType="num">
                                      <p:cBhvr>
                                        <p:cTn id="9" dur="500" fill="hold"/>
                                        <p:tgtEl>
                                          <p:spTgt spid="2">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2">
                                            <p:txEl>
                                              <p:pRg st="0" end="0"/>
                                            </p:txEl>
                                          </p:spTgt>
                                        </p:tgtEl>
                                        <p:attrNameLst>
                                          <p:attrName>style.visibility</p:attrName>
                                        </p:attrNameLst>
                                      </p:cBhvr>
                                      <p:to>
                                        <p:strVal val="visible"/>
                                      </p:to>
                                    </p:set>
                                    <p:animEffect transition="in" filter="fade">
                                      <p:cBhvr>
                                        <p:cTn id="12" dur="500"/>
                                        <p:tgtEl>
                                          <p:spTgt spid="2">
                                            <p:txEl>
                                              <p:pRg st="0" end="0"/>
                                            </p:txEl>
                                          </p:spTgt>
                                        </p:tgtEl>
                                      </p:cBhvr>
                                    </p:animEffect>
                                    <p:anim calcmode="lin" valueType="num">
                                      <p:cBhvr>
                                        <p:cTn id="13"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2">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2">
                                            <p:txEl>
                                              <p:pRg st="1" end="1"/>
                                            </p:txEl>
                                          </p:spTgt>
                                        </p:tgtEl>
                                        <p:attrNameLst>
                                          <p:attrName>style.visibility</p:attrName>
                                        </p:attrNameLst>
                                      </p:cBhvr>
                                      <p:to>
                                        <p:strVal val="visible"/>
                                      </p:to>
                                    </p:set>
                                    <p:animEffect transition="in" filter="fade">
                                      <p:cBhvr>
                                        <p:cTn id="17" dur="500"/>
                                        <p:tgtEl>
                                          <p:spTgt spid="2">
                                            <p:txEl>
                                              <p:pRg st="1" end="1"/>
                                            </p:txEl>
                                          </p:spTgt>
                                        </p:tgtEl>
                                      </p:cBhvr>
                                    </p:animEffect>
                                    <p:anim calcmode="lin" valueType="num">
                                      <p:cBhvr>
                                        <p:cTn id="18"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2">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2">
                                            <p:txEl>
                                              <p:pRg st="2" end="2"/>
                                            </p:txEl>
                                          </p:spTgt>
                                        </p:tgtEl>
                                        <p:attrNameLst>
                                          <p:attrName>style.visibility</p:attrName>
                                        </p:attrNameLst>
                                      </p:cBhvr>
                                      <p:to>
                                        <p:strVal val="visible"/>
                                      </p:to>
                                    </p:set>
                                    <p:animEffect transition="in" filter="fade">
                                      <p:cBhvr>
                                        <p:cTn id="22" dur="500"/>
                                        <p:tgtEl>
                                          <p:spTgt spid="2">
                                            <p:txEl>
                                              <p:pRg st="2" end="2"/>
                                            </p:txEl>
                                          </p:spTgt>
                                        </p:tgtEl>
                                      </p:cBhvr>
                                    </p:animEffect>
                                    <p:anim calcmode="lin" valueType="num">
                                      <p:cBhvr>
                                        <p:cTn id="23"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2">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2">
                                            <p:txEl>
                                              <p:pRg st="3" end="3"/>
                                            </p:txEl>
                                          </p:spTgt>
                                        </p:tgtEl>
                                        <p:attrNameLst>
                                          <p:attrName>style.visibility</p:attrName>
                                        </p:attrNameLst>
                                      </p:cBhvr>
                                      <p:to>
                                        <p:strVal val="visible"/>
                                      </p:to>
                                    </p:set>
                                    <p:animEffect transition="in" filter="fade">
                                      <p:cBhvr>
                                        <p:cTn id="27" dur="500"/>
                                        <p:tgtEl>
                                          <p:spTgt spid="2">
                                            <p:txEl>
                                              <p:pRg st="3" end="3"/>
                                            </p:txEl>
                                          </p:spTgt>
                                        </p:tgtEl>
                                      </p:cBhvr>
                                    </p:animEffect>
                                    <p:anim calcmode="lin" valueType="num">
                                      <p:cBhvr>
                                        <p:cTn id="28" dur="500" fill="hold"/>
                                        <p:tgtEl>
                                          <p:spTgt spid="2">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2">
                                            <p:txEl>
                                              <p:pRg st="3" end="3"/>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2">
                                            <p:txEl>
                                              <p:pRg st="4" end="4"/>
                                            </p:txEl>
                                          </p:spTgt>
                                        </p:tgtEl>
                                        <p:attrNameLst>
                                          <p:attrName>style.visibility</p:attrName>
                                        </p:attrNameLst>
                                      </p:cBhvr>
                                      <p:to>
                                        <p:strVal val="visible"/>
                                      </p:to>
                                    </p:set>
                                    <p:animEffect transition="in" filter="fade">
                                      <p:cBhvr>
                                        <p:cTn id="32" dur="500"/>
                                        <p:tgtEl>
                                          <p:spTgt spid="2">
                                            <p:txEl>
                                              <p:pRg st="4" end="4"/>
                                            </p:txEl>
                                          </p:spTgt>
                                        </p:tgtEl>
                                      </p:cBhvr>
                                    </p:animEffect>
                                    <p:anim calcmode="lin" valueType="num">
                                      <p:cBhvr>
                                        <p:cTn id="33" dur="500" fill="hold"/>
                                        <p:tgtEl>
                                          <p:spTgt spid="2">
                                            <p:txEl>
                                              <p:pRg st="4" end="4"/>
                                            </p:txEl>
                                          </p:spTgt>
                                        </p:tgtEl>
                                        <p:attrNameLst>
                                          <p:attrName>ppt_x</p:attrName>
                                        </p:attrNameLst>
                                      </p:cBhvr>
                                      <p:tavLst>
                                        <p:tav tm="0">
                                          <p:val>
                                            <p:strVal val="#ppt_x"/>
                                          </p:val>
                                        </p:tav>
                                        <p:tav tm="100000">
                                          <p:val>
                                            <p:strVal val="#ppt_x"/>
                                          </p:val>
                                        </p:tav>
                                      </p:tavLst>
                                    </p:anim>
                                    <p:anim calcmode="lin" valueType="num">
                                      <p:cBhvr>
                                        <p:cTn id="34" dur="500" fill="hold"/>
                                        <p:tgtEl>
                                          <p:spTgt spid="2">
                                            <p:txEl>
                                              <p:pRg st="4" end="4"/>
                                            </p:txEl>
                                          </p:spTgt>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2">
                                            <p:txEl>
                                              <p:pRg st="5" end="5"/>
                                            </p:txEl>
                                          </p:spTgt>
                                        </p:tgtEl>
                                        <p:attrNameLst>
                                          <p:attrName>style.visibility</p:attrName>
                                        </p:attrNameLst>
                                      </p:cBhvr>
                                      <p:to>
                                        <p:strVal val="visible"/>
                                      </p:to>
                                    </p:set>
                                    <p:animEffect transition="in" filter="fade">
                                      <p:cBhvr>
                                        <p:cTn id="37" dur="500"/>
                                        <p:tgtEl>
                                          <p:spTgt spid="2">
                                            <p:txEl>
                                              <p:pRg st="5" end="5"/>
                                            </p:txEl>
                                          </p:spTgt>
                                        </p:tgtEl>
                                      </p:cBhvr>
                                    </p:animEffect>
                                    <p:anim calcmode="lin" valueType="num">
                                      <p:cBhvr>
                                        <p:cTn id="38" dur="500" fill="hold"/>
                                        <p:tgtEl>
                                          <p:spTgt spid="2">
                                            <p:txEl>
                                              <p:pRg st="5" end="5"/>
                                            </p:txEl>
                                          </p:spTgt>
                                        </p:tgtEl>
                                        <p:attrNameLst>
                                          <p:attrName>ppt_x</p:attrName>
                                        </p:attrNameLst>
                                      </p:cBhvr>
                                      <p:tavLst>
                                        <p:tav tm="0">
                                          <p:val>
                                            <p:strVal val="#ppt_x"/>
                                          </p:val>
                                        </p:tav>
                                        <p:tav tm="100000">
                                          <p:val>
                                            <p:strVal val="#ppt_x"/>
                                          </p:val>
                                        </p:tav>
                                      </p:tavLst>
                                    </p:anim>
                                    <p:anim calcmode="lin" valueType="num">
                                      <p:cBhvr>
                                        <p:cTn id="39" dur="500" fill="hold"/>
                                        <p:tgtEl>
                                          <p:spTgt spid="2">
                                            <p:txEl>
                                              <p:pRg st="5" end="5"/>
                                            </p:txEl>
                                          </p:spTgt>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2">
                                            <p:txEl>
                                              <p:pRg st="6" end="6"/>
                                            </p:txEl>
                                          </p:spTgt>
                                        </p:tgtEl>
                                        <p:attrNameLst>
                                          <p:attrName>style.visibility</p:attrName>
                                        </p:attrNameLst>
                                      </p:cBhvr>
                                      <p:to>
                                        <p:strVal val="visible"/>
                                      </p:to>
                                    </p:set>
                                    <p:animEffect transition="in" filter="fade">
                                      <p:cBhvr>
                                        <p:cTn id="42" dur="500"/>
                                        <p:tgtEl>
                                          <p:spTgt spid="2">
                                            <p:txEl>
                                              <p:pRg st="6" end="6"/>
                                            </p:txEl>
                                          </p:spTgt>
                                        </p:tgtEl>
                                      </p:cBhvr>
                                    </p:animEffect>
                                    <p:anim calcmode="lin" valueType="num">
                                      <p:cBhvr>
                                        <p:cTn id="43" dur="500" fill="hold"/>
                                        <p:tgtEl>
                                          <p:spTgt spid="2">
                                            <p:txEl>
                                              <p:pRg st="6" end="6"/>
                                            </p:txEl>
                                          </p:spTgt>
                                        </p:tgtEl>
                                        <p:attrNameLst>
                                          <p:attrName>ppt_x</p:attrName>
                                        </p:attrNameLst>
                                      </p:cBhvr>
                                      <p:tavLst>
                                        <p:tav tm="0">
                                          <p:val>
                                            <p:strVal val="#ppt_x"/>
                                          </p:val>
                                        </p:tav>
                                        <p:tav tm="100000">
                                          <p:val>
                                            <p:strVal val="#ppt_x"/>
                                          </p:val>
                                        </p:tav>
                                      </p:tavLst>
                                    </p:anim>
                                    <p:anim calcmode="lin" valueType="num">
                                      <p:cBhvr>
                                        <p:cTn id="44" dur="500" fill="hold"/>
                                        <p:tgtEl>
                                          <p:spTgt spid="2">
                                            <p:txEl>
                                              <p:pRg st="6" end="6"/>
                                            </p:txEl>
                                          </p:spTgt>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2">
                                            <p:txEl>
                                              <p:pRg st="7" end="7"/>
                                            </p:txEl>
                                          </p:spTgt>
                                        </p:tgtEl>
                                        <p:attrNameLst>
                                          <p:attrName>style.visibility</p:attrName>
                                        </p:attrNameLst>
                                      </p:cBhvr>
                                      <p:to>
                                        <p:strVal val="visible"/>
                                      </p:to>
                                    </p:set>
                                    <p:animEffect transition="in" filter="fade">
                                      <p:cBhvr>
                                        <p:cTn id="47" dur="500"/>
                                        <p:tgtEl>
                                          <p:spTgt spid="2">
                                            <p:txEl>
                                              <p:pRg st="7" end="7"/>
                                            </p:txEl>
                                          </p:spTgt>
                                        </p:tgtEl>
                                      </p:cBhvr>
                                    </p:animEffect>
                                    <p:anim calcmode="lin" valueType="num">
                                      <p:cBhvr>
                                        <p:cTn id="48" dur="500" fill="hold"/>
                                        <p:tgtEl>
                                          <p:spTgt spid="2">
                                            <p:txEl>
                                              <p:pRg st="7" end="7"/>
                                            </p:txEl>
                                          </p:spTgt>
                                        </p:tgtEl>
                                        <p:attrNameLst>
                                          <p:attrName>ppt_x</p:attrName>
                                        </p:attrNameLst>
                                      </p:cBhvr>
                                      <p:tavLst>
                                        <p:tav tm="0">
                                          <p:val>
                                            <p:strVal val="#ppt_x"/>
                                          </p:val>
                                        </p:tav>
                                        <p:tav tm="100000">
                                          <p:val>
                                            <p:strVal val="#ppt_x"/>
                                          </p:val>
                                        </p:tav>
                                      </p:tavLst>
                                    </p:anim>
                                    <p:anim calcmode="lin" valueType="num">
                                      <p:cBhvr>
                                        <p:cTn id="49" dur="500" fill="hold"/>
                                        <p:tgtEl>
                                          <p:spTgt spid="2">
                                            <p:txEl>
                                              <p:pRg st="7" end="7"/>
                                            </p:txEl>
                                          </p:spTgt>
                                        </p:tgtEl>
                                        <p:attrNameLst>
                                          <p:attrName>ppt_y</p:attrName>
                                        </p:attrNameLst>
                                      </p:cBhvr>
                                      <p:tavLst>
                                        <p:tav tm="0">
                                          <p:val>
                                            <p:strVal val="#ppt_y+.1"/>
                                          </p:val>
                                        </p:tav>
                                        <p:tav tm="100000">
                                          <p:val>
                                            <p:strVal val="#ppt_y"/>
                                          </p:val>
                                        </p:tav>
                                      </p:tavLst>
                                    </p:anim>
                                  </p:childTnLst>
                                </p:cTn>
                              </p:par>
                              <p:par>
                                <p:cTn id="50" presetID="42" presetClass="entr" presetSubtype="0" fill="hold" grpId="0" nodeType="withEffect">
                                  <p:stCondLst>
                                    <p:cond delay="0"/>
                                  </p:stCondLst>
                                  <p:childTnLst>
                                    <p:set>
                                      <p:cBhvr>
                                        <p:cTn id="51" dur="1" fill="hold">
                                          <p:stCondLst>
                                            <p:cond delay="0"/>
                                          </p:stCondLst>
                                        </p:cTn>
                                        <p:tgtEl>
                                          <p:spTgt spid="2">
                                            <p:txEl>
                                              <p:pRg st="8" end="8"/>
                                            </p:txEl>
                                          </p:spTgt>
                                        </p:tgtEl>
                                        <p:attrNameLst>
                                          <p:attrName>style.visibility</p:attrName>
                                        </p:attrNameLst>
                                      </p:cBhvr>
                                      <p:to>
                                        <p:strVal val="visible"/>
                                      </p:to>
                                    </p:set>
                                    <p:animEffect transition="in" filter="fade">
                                      <p:cBhvr>
                                        <p:cTn id="52" dur="500"/>
                                        <p:tgtEl>
                                          <p:spTgt spid="2">
                                            <p:txEl>
                                              <p:pRg st="8" end="8"/>
                                            </p:txEl>
                                          </p:spTgt>
                                        </p:tgtEl>
                                      </p:cBhvr>
                                    </p:animEffect>
                                    <p:anim calcmode="lin" valueType="num">
                                      <p:cBhvr>
                                        <p:cTn id="53" dur="500" fill="hold"/>
                                        <p:tgtEl>
                                          <p:spTgt spid="2">
                                            <p:txEl>
                                              <p:pRg st="8" end="8"/>
                                            </p:txEl>
                                          </p:spTgt>
                                        </p:tgtEl>
                                        <p:attrNameLst>
                                          <p:attrName>ppt_x</p:attrName>
                                        </p:attrNameLst>
                                      </p:cBhvr>
                                      <p:tavLst>
                                        <p:tav tm="0">
                                          <p:val>
                                            <p:strVal val="#ppt_x"/>
                                          </p:val>
                                        </p:tav>
                                        <p:tav tm="100000">
                                          <p:val>
                                            <p:strVal val="#ppt_x"/>
                                          </p:val>
                                        </p:tav>
                                      </p:tavLst>
                                    </p:anim>
                                    <p:anim calcmode="lin" valueType="num">
                                      <p:cBhvr>
                                        <p:cTn id="54" dur="500" fill="hold"/>
                                        <p:tgtEl>
                                          <p:spTgt spid="2">
                                            <p:txEl>
                                              <p:pRg st="8" end="8"/>
                                            </p:txEl>
                                          </p:spTgt>
                                        </p:tgtEl>
                                        <p:attrNameLst>
                                          <p:attrName>ppt_y</p:attrName>
                                        </p:attrNameLst>
                                      </p:cBhvr>
                                      <p:tavLst>
                                        <p:tav tm="0">
                                          <p:val>
                                            <p:strVal val="#ppt_y+.1"/>
                                          </p:val>
                                        </p:tav>
                                        <p:tav tm="100000">
                                          <p:val>
                                            <p:strVal val="#ppt_y"/>
                                          </p:val>
                                        </p:tav>
                                      </p:tavLst>
                                    </p:anim>
                                  </p:childTnLst>
                                </p:cTn>
                              </p:par>
                            </p:childTnLst>
                          </p:cTn>
                        </p:par>
                      </p:childTnLst>
                    </p:cTn>
                  </p:par>
                  <p:par>
                    <p:cTn id="55" fill="hold">
                      <p:stCondLst>
                        <p:cond delay="indefinite"/>
                      </p:stCondLst>
                      <p:childTnLst>
                        <p:par>
                          <p:cTn id="56" fill="hold">
                            <p:stCondLst>
                              <p:cond delay="0"/>
                            </p:stCondLst>
                            <p:childTnLst>
                              <p:par>
                                <p:cTn id="57" presetID="42" presetClass="entr" presetSubtype="0" fill="hold" grpId="0" nodeType="clickEffect">
                                  <p:stCondLst>
                                    <p:cond delay="0"/>
                                  </p:stCondLst>
                                  <p:childTnLst>
                                    <p:set>
                                      <p:cBhvr>
                                        <p:cTn id="58" dur="1" fill="hold">
                                          <p:stCondLst>
                                            <p:cond delay="0"/>
                                          </p:stCondLst>
                                        </p:cTn>
                                        <p:tgtEl>
                                          <p:spTgt spid="3">
                                            <p:bg/>
                                          </p:spTgt>
                                        </p:tgtEl>
                                        <p:attrNameLst>
                                          <p:attrName>style.visibility</p:attrName>
                                        </p:attrNameLst>
                                      </p:cBhvr>
                                      <p:to>
                                        <p:strVal val="visible"/>
                                      </p:to>
                                    </p:set>
                                    <p:animEffect transition="in" filter="fade">
                                      <p:cBhvr>
                                        <p:cTn id="59" dur="500"/>
                                        <p:tgtEl>
                                          <p:spTgt spid="3">
                                            <p:bg/>
                                          </p:spTgt>
                                        </p:tgtEl>
                                      </p:cBhvr>
                                    </p:animEffect>
                                    <p:anim calcmode="lin" valueType="num">
                                      <p:cBhvr>
                                        <p:cTn id="60" dur="500" fill="hold"/>
                                        <p:tgtEl>
                                          <p:spTgt spid="3">
                                            <p:bg/>
                                          </p:spTgt>
                                        </p:tgtEl>
                                        <p:attrNameLst>
                                          <p:attrName>ppt_x</p:attrName>
                                        </p:attrNameLst>
                                      </p:cBhvr>
                                      <p:tavLst>
                                        <p:tav tm="0">
                                          <p:val>
                                            <p:strVal val="#ppt_x"/>
                                          </p:val>
                                        </p:tav>
                                        <p:tav tm="100000">
                                          <p:val>
                                            <p:strVal val="#ppt_x"/>
                                          </p:val>
                                        </p:tav>
                                      </p:tavLst>
                                    </p:anim>
                                    <p:anim calcmode="lin" valueType="num">
                                      <p:cBhvr>
                                        <p:cTn id="61" dur="500" fill="hold"/>
                                        <p:tgtEl>
                                          <p:spTgt spid="3">
                                            <p:bg/>
                                          </p:spTgt>
                                        </p:tgtEl>
                                        <p:attrNameLst>
                                          <p:attrName>ppt_y</p:attrName>
                                        </p:attrNameLst>
                                      </p:cBhvr>
                                      <p:tavLst>
                                        <p:tav tm="0">
                                          <p:val>
                                            <p:strVal val="#ppt_y+.1"/>
                                          </p:val>
                                        </p:tav>
                                        <p:tav tm="100000">
                                          <p:val>
                                            <p:strVal val="#ppt_y"/>
                                          </p:val>
                                        </p:tav>
                                      </p:tavLst>
                                    </p:anim>
                                  </p:childTnLst>
                                </p:cTn>
                              </p:par>
                              <p:par>
                                <p:cTn id="62" presetID="42" presetClass="entr" presetSubtype="0" fill="hold" grpId="0" nodeType="withEffect">
                                  <p:stCondLst>
                                    <p:cond delay="0"/>
                                  </p:stCondLst>
                                  <p:childTnLst>
                                    <p:set>
                                      <p:cBhvr>
                                        <p:cTn id="63" dur="1" fill="hold">
                                          <p:stCondLst>
                                            <p:cond delay="0"/>
                                          </p:stCondLst>
                                        </p:cTn>
                                        <p:tgtEl>
                                          <p:spTgt spid="3">
                                            <p:txEl>
                                              <p:pRg st="0" end="0"/>
                                            </p:txEl>
                                          </p:spTgt>
                                        </p:tgtEl>
                                        <p:attrNameLst>
                                          <p:attrName>style.visibility</p:attrName>
                                        </p:attrNameLst>
                                      </p:cBhvr>
                                      <p:to>
                                        <p:strVal val="visible"/>
                                      </p:to>
                                    </p:set>
                                    <p:animEffect transition="in" filter="fade">
                                      <p:cBhvr>
                                        <p:cTn id="64" dur="500"/>
                                        <p:tgtEl>
                                          <p:spTgt spid="3">
                                            <p:txEl>
                                              <p:pRg st="0" end="0"/>
                                            </p:txEl>
                                          </p:spTgt>
                                        </p:tgtEl>
                                      </p:cBhvr>
                                    </p:animEffect>
                                    <p:anim calcmode="lin" valueType="num">
                                      <p:cBhvr>
                                        <p:cTn id="65"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66" dur="5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P spid="3" grpId="0" animBg="1"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BD.41_1#693365ebc?vaa=1&amp;vcp=1&amp;vop=1&amp;pid=dd3d76ae9&amp;color=0,55,96&amp;vtp=1&amp;bt=1&amp;bbb=1&amp;hb=1"/>
          <p:cNvSpPr/>
          <p:nvPr/>
        </p:nvSpPr>
        <p:spPr>
          <a:xfrm>
            <a:off x="502920" y="1659736"/>
            <a:ext cx="10570464" cy="4545330"/>
          </a:xfrm>
          <a:prstGeom prst="rect">
            <a:avLst/>
          </a:prstGeom>
          <a:noFill/>
        </p:spPr>
        <p:txBody>
          <a:bodyPr wrap="none" lIns="0" tIns="0" rIns="0" bIns="0" rtlCol="0" anchor="t"/>
          <a:lstStyle/>
          <a:p>
            <a:pPr algn="l" latinLnBrk="1">
              <a:lnSpc>
                <a:spcPts val="3300"/>
              </a:lnSpc>
            </a:pP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9.</a:t>
            </a:r>
            <a:r>
              <a:rPr lang="en-US" altLang="zh-CN" sz="1800" b="0" i="0" dirty="0">
                <a:solidFill>
                  <a:srgbClr val="003760"/>
                </a:solidFill>
                <a:latin typeface="仿宋" panose="02010609060101010101" pitchFamily="34" charset="-122"/>
                <a:ea typeface="仿宋" panose="02010609060101010101" pitchFamily="34" charset="-122"/>
                <a:cs typeface="仿宋" panose="02010609060101010101" pitchFamily="34" charset="-120"/>
              </a:rPr>
              <a:t>[湖北武汉2025高二期中]</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［中华文化］阅读材料，完成下列要求。</a:t>
            </a:r>
            <a:endParaRPr lang="en-US" altLang="zh-CN" sz="1800" dirty="0"/>
          </a:p>
          <a:p>
            <a:pPr latinLnBrk="1">
              <a:lnSpc>
                <a:spcPts val="3300"/>
              </a:lnSpc>
            </a:pPr>
            <a:r>
              <a:rPr lang="en-US" altLang="zh-CN" b="1"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材</a:t>
            </a:r>
            <a:r>
              <a:rPr lang="en-US" altLang="zh-CN" sz="1800" b="1"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料</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党的十八大以来</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以习近平同志为核心的党中央高度重视对中华文明和中华优秀传统文化中包容特</a:t>
            </a:r>
            <a:endParaRPr lang="en-US" altLang="zh-CN" sz="1800" b="0" i="0">
              <a:solidFill>
                <a:srgbClr val="00376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性的归纳</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阐释与运用</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强调</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要秉持开放包容</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坚持马克思主义中国化时代化</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传承发展中华优秀传统</a:t>
            </a:r>
            <a:endParaRPr lang="en-US" altLang="zh-CN" sz="1800" b="0" i="0">
              <a:solidFill>
                <a:srgbClr val="00376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文化</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促进外来文化本土化</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不断培育和创造新时代中国特色社会主义文化</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提出了铸牢中华民族共同</a:t>
            </a:r>
            <a:endParaRPr lang="en-US" altLang="zh-CN" sz="1800" b="0" i="0">
              <a:solidFill>
                <a:srgbClr val="00376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体意识</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坚持我国宗教的中国化方向</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推动构建人类命运共同体等关乎中华民族和中华文明未来走向的重</a:t>
            </a:r>
            <a:endParaRPr lang="en-US" altLang="zh-CN" sz="1800" b="0" i="0">
              <a:solidFill>
                <a:srgbClr val="00376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大理论</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进一步彰显了中华文明包容特性的创新活力</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深化了创新特性的时代内涵</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今天</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在推进中国式</a:t>
            </a:r>
            <a:endParaRPr lang="en-US" altLang="zh-CN" sz="1800" b="0" i="0">
              <a:solidFill>
                <a:srgbClr val="00376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现代化</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实现中华民族伟大复兴的关键时刻</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更应立足</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两个结合</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坚持多元一体</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开放和谐</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以我为主</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兼收并蓄</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不断深入研究并持续激发中华文明的包容特性</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在建设中华民族现代文明新的征程中取得更为</a:t>
            </a:r>
            <a:endParaRPr lang="en-US" altLang="zh-CN" sz="1800" b="0" i="0">
              <a:solidFill>
                <a:srgbClr val="00376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辉煌的成就</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a:p>
            <a:pPr latinLnBrk="1">
              <a:lnSpc>
                <a:spcPts val="33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根</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据材料</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，围绕“中华文化”自拟一个论题，并结合所学知识予以阐述。（要求：论题明确，史论结合</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，逻</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辑严密</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，表述成文）</a:t>
            </a:r>
            <a:endParaRPr lang="en-US" altLang="zh-CN" dirty="0"/>
          </a:p>
        </p:txBody>
      </p:sp>
    </p:spTree>
  </p:cSld>
  <p:clrMapOvr>
    <a:masterClrMapping/>
  </p:clrMapOvr>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AS.42_1#693365ebc?vaa=1&amp;vcp=1&amp;vop=1&amp;pid=dd3d76ae9&amp;color=0,55,96&amp;vtp=1&amp;bt=1&amp;bbb=1&amp;hb=1"/>
          <p:cNvSpPr/>
          <p:nvPr/>
        </p:nvSpPr>
        <p:spPr>
          <a:xfrm>
            <a:off x="502920" y="1545336"/>
            <a:ext cx="10570464" cy="4754880"/>
          </a:xfrm>
          <a:prstGeom prst="rect">
            <a:avLst/>
          </a:prstGeom>
          <a:noFill/>
        </p:spPr>
        <p:txBody>
          <a:bodyPr wrap="none" lIns="0" tIns="0" rIns="0" bIns="0" rtlCol="0" anchor="t"/>
          <a:lstStyle/>
          <a:p>
            <a:pPr algn="l" latinLnBrk="1">
              <a:lnSpc>
                <a:spcPts val="27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【解析】本题考查中华优秀传统文化。首先得出论题，根据材料</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“高度重视对中华文明和中华优秀传统文</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27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化中包容特性</a:t>
            </a:r>
            <a:r>
              <a:rPr lang="en-US" altLang="zh-CN" sz="1800" b="0" i="0" dirty="0">
                <a:solidFill>
                  <a:srgbClr val="003760"/>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与运用”可得出论题，如：中华文明具有突出的包容性。其次进行论证，根据材料</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“高度</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27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重视对中华文明和中华优秀传统文化中包容特性的归纳</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、阐释与运用”并结合所学进行阐述，如</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：中华文</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27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化源远流长</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，博大精深，其容纳之量和消化之功尤其值得我们引以为荣。两汉之际，佛教传入中国</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，魏晋</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27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南北朝时期</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，佛教日益兴盛，逐渐与儒家文化和道家文化相交融，隋唐时期，佛教出现不同宗派</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，主张顿</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27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悟成佛的禅宗成为主流</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，佛教完成本土化。到宋明时期</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，以儒家学说为核心兼容佛教和道教理论的宋明理</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27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学形成</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，佛教成为中华文化的一部分。隋唐时期，经济繁荣、国力强盛、交通发达</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，同时政府秉持开明开</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27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放的对外政策</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。该时期，来自西域的乐舞杂技等文化艺术与中原文化交融</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，形成了隋唐乐舞文化繁荣昌盛</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27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的局面</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。阿拉伯、印度以及东非沿岸的珍奇物产、药物药方，也不断输入中国</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，成就了这一时期文化昌盛</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27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的伟绩</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。明末，徐光启、李之藻等人对天文、地理、数学等方面的新知识产生了浓厚兴趣</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，主张以开放的</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27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胸怀会通中西文化</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。在西方传教士的协助下，《几何原本》等西方科学著作被译介到中国</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。这在一定程度</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27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上促进了中西文化的交流互鉴</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，对中国自然科学的发展产生了积极影响。最后总结升华</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，中华文化的包容</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27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性</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，决定了中华文化对世界文明兼收并蓄的开放胸怀</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，并且中华文明在同其他文明的交流互鉴中不断焕发</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25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新的生命力</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anim calcmode="lin" valueType="num">
                                      <p:cBhvr>
                                        <p:cTn id="8" dur="500" fill="hold"/>
                                        <p:tgtEl>
                                          <p:spTgt spid="2">
                                            <p:bg/>
                                          </p:spTgt>
                                        </p:tgtEl>
                                        <p:attrNameLst>
                                          <p:attrName>ppt_x</p:attrName>
                                        </p:attrNameLst>
                                      </p:cBhvr>
                                      <p:tavLst>
                                        <p:tav tm="0">
                                          <p:val>
                                            <p:strVal val="#ppt_x"/>
                                          </p:val>
                                        </p:tav>
                                        <p:tav tm="100000">
                                          <p:val>
                                            <p:strVal val="#ppt_x"/>
                                          </p:val>
                                        </p:tav>
                                      </p:tavLst>
                                    </p:anim>
                                    <p:anim calcmode="lin" valueType="num">
                                      <p:cBhvr>
                                        <p:cTn id="9" dur="500" fill="hold"/>
                                        <p:tgtEl>
                                          <p:spTgt spid="2">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2">
                                            <p:txEl>
                                              <p:pRg st="0" end="0"/>
                                            </p:txEl>
                                          </p:spTgt>
                                        </p:tgtEl>
                                        <p:attrNameLst>
                                          <p:attrName>style.visibility</p:attrName>
                                        </p:attrNameLst>
                                      </p:cBhvr>
                                      <p:to>
                                        <p:strVal val="visible"/>
                                      </p:to>
                                    </p:set>
                                    <p:animEffect transition="in" filter="fade">
                                      <p:cBhvr>
                                        <p:cTn id="12" dur="500"/>
                                        <p:tgtEl>
                                          <p:spTgt spid="2">
                                            <p:txEl>
                                              <p:pRg st="0" end="0"/>
                                            </p:txEl>
                                          </p:spTgt>
                                        </p:tgtEl>
                                      </p:cBhvr>
                                    </p:animEffect>
                                    <p:anim calcmode="lin" valueType="num">
                                      <p:cBhvr>
                                        <p:cTn id="13"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2">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2">
                                            <p:txEl>
                                              <p:pRg st="1" end="1"/>
                                            </p:txEl>
                                          </p:spTgt>
                                        </p:tgtEl>
                                        <p:attrNameLst>
                                          <p:attrName>style.visibility</p:attrName>
                                        </p:attrNameLst>
                                      </p:cBhvr>
                                      <p:to>
                                        <p:strVal val="visible"/>
                                      </p:to>
                                    </p:set>
                                    <p:animEffect transition="in" filter="fade">
                                      <p:cBhvr>
                                        <p:cTn id="17" dur="500"/>
                                        <p:tgtEl>
                                          <p:spTgt spid="2">
                                            <p:txEl>
                                              <p:pRg st="1" end="1"/>
                                            </p:txEl>
                                          </p:spTgt>
                                        </p:tgtEl>
                                      </p:cBhvr>
                                    </p:animEffect>
                                    <p:anim calcmode="lin" valueType="num">
                                      <p:cBhvr>
                                        <p:cTn id="18"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2">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2">
                                            <p:txEl>
                                              <p:pRg st="2" end="2"/>
                                            </p:txEl>
                                          </p:spTgt>
                                        </p:tgtEl>
                                        <p:attrNameLst>
                                          <p:attrName>style.visibility</p:attrName>
                                        </p:attrNameLst>
                                      </p:cBhvr>
                                      <p:to>
                                        <p:strVal val="visible"/>
                                      </p:to>
                                    </p:set>
                                    <p:animEffect transition="in" filter="fade">
                                      <p:cBhvr>
                                        <p:cTn id="22" dur="500"/>
                                        <p:tgtEl>
                                          <p:spTgt spid="2">
                                            <p:txEl>
                                              <p:pRg st="2" end="2"/>
                                            </p:txEl>
                                          </p:spTgt>
                                        </p:tgtEl>
                                      </p:cBhvr>
                                    </p:animEffect>
                                    <p:anim calcmode="lin" valueType="num">
                                      <p:cBhvr>
                                        <p:cTn id="23"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2">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2">
                                            <p:txEl>
                                              <p:pRg st="3" end="3"/>
                                            </p:txEl>
                                          </p:spTgt>
                                        </p:tgtEl>
                                        <p:attrNameLst>
                                          <p:attrName>style.visibility</p:attrName>
                                        </p:attrNameLst>
                                      </p:cBhvr>
                                      <p:to>
                                        <p:strVal val="visible"/>
                                      </p:to>
                                    </p:set>
                                    <p:animEffect transition="in" filter="fade">
                                      <p:cBhvr>
                                        <p:cTn id="27" dur="500"/>
                                        <p:tgtEl>
                                          <p:spTgt spid="2">
                                            <p:txEl>
                                              <p:pRg st="3" end="3"/>
                                            </p:txEl>
                                          </p:spTgt>
                                        </p:tgtEl>
                                      </p:cBhvr>
                                    </p:animEffect>
                                    <p:anim calcmode="lin" valueType="num">
                                      <p:cBhvr>
                                        <p:cTn id="28" dur="500" fill="hold"/>
                                        <p:tgtEl>
                                          <p:spTgt spid="2">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2">
                                            <p:txEl>
                                              <p:pRg st="3" end="3"/>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2">
                                            <p:txEl>
                                              <p:pRg st="4" end="4"/>
                                            </p:txEl>
                                          </p:spTgt>
                                        </p:tgtEl>
                                        <p:attrNameLst>
                                          <p:attrName>style.visibility</p:attrName>
                                        </p:attrNameLst>
                                      </p:cBhvr>
                                      <p:to>
                                        <p:strVal val="visible"/>
                                      </p:to>
                                    </p:set>
                                    <p:animEffect transition="in" filter="fade">
                                      <p:cBhvr>
                                        <p:cTn id="32" dur="500"/>
                                        <p:tgtEl>
                                          <p:spTgt spid="2">
                                            <p:txEl>
                                              <p:pRg st="4" end="4"/>
                                            </p:txEl>
                                          </p:spTgt>
                                        </p:tgtEl>
                                      </p:cBhvr>
                                    </p:animEffect>
                                    <p:anim calcmode="lin" valueType="num">
                                      <p:cBhvr>
                                        <p:cTn id="33" dur="500" fill="hold"/>
                                        <p:tgtEl>
                                          <p:spTgt spid="2">
                                            <p:txEl>
                                              <p:pRg st="4" end="4"/>
                                            </p:txEl>
                                          </p:spTgt>
                                        </p:tgtEl>
                                        <p:attrNameLst>
                                          <p:attrName>ppt_x</p:attrName>
                                        </p:attrNameLst>
                                      </p:cBhvr>
                                      <p:tavLst>
                                        <p:tav tm="0">
                                          <p:val>
                                            <p:strVal val="#ppt_x"/>
                                          </p:val>
                                        </p:tav>
                                        <p:tav tm="100000">
                                          <p:val>
                                            <p:strVal val="#ppt_x"/>
                                          </p:val>
                                        </p:tav>
                                      </p:tavLst>
                                    </p:anim>
                                    <p:anim calcmode="lin" valueType="num">
                                      <p:cBhvr>
                                        <p:cTn id="34" dur="500" fill="hold"/>
                                        <p:tgtEl>
                                          <p:spTgt spid="2">
                                            <p:txEl>
                                              <p:pRg st="4" end="4"/>
                                            </p:txEl>
                                          </p:spTgt>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2">
                                            <p:txEl>
                                              <p:pRg st="5" end="5"/>
                                            </p:txEl>
                                          </p:spTgt>
                                        </p:tgtEl>
                                        <p:attrNameLst>
                                          <p:attrName>style.visibility</p:attrName>
                                        </p:attrNameLst>
                                      </p:cBhvr>
                                      <p:to>
                                        <p:strVal val="visible"/>
                                      </p:to>
                                    </p:set>
                                    <p:animEffect transition="in" filter="fade">
                                      <p:cBhvr>
                                        <p:cTn id="37" dur="500"/>
                                        <p:tgtEl>
                                          <p:spTgt spid="2">
                                            <p:txEl>
                                              <p:pRg st="5" end="5"/>
                                            </p:txEl>
                                          </p:spTgt>
                                        </p:tgtEl>
                                      </p:cBhvr>
                                    </p:animEffect>
                                    <p:anim calcmode="lin" valueType="num">
                                      <p:cBhvr>
                                        <p:cTn id="38" dur="500" fill="hold"/>
                                        <p:tgtEl>
                                          <p:spTgt spid="2">
                                            <p:txEl>
                                              <p:pRg st="5" end="5"/>
                                            </p:txEl>
                                          </p:spTgt>
                                        </p:tgtEl>
                                        <p:attrNameLst>
                                          <p:attrName>ppt_x</p:attrName>
                                        </p:attrNameLst>
                                      </p:cBhvr>
                                      <p:tavLst>
                                        <p:tav tm="0">
                                          <p:val>
                                            <p:strVal val="#ppt_x"/>
                                          </p:val>
                                        </p:tav>
                                        <p:tav tm="100000">
                                          <p:val>
                                            <p:strVal val="#ppt_x"/>
                                          </p:val>
                                        </p:tav>
                                      </p:tavLst>
                                    </p:anim>
                                    <p:anim calcmode="lin" valueType="num">
                                      <p:cBhvr>
                                        <p:cTn id="39" dur="500" fill="hold"/>
                                        <p:tgtEl>
                                          <p:spTgt spid="2">
                                            <p:txEl>
                                              <p:pRg st="5" end="5"/>
                                            </p:txEl>
                                          </p:spTgt>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2">
                                            <p:txEl>
                                              <p:pRg st="6" end="6"/>
                                            </p:txEl>
                                          </p:spTgt>
                                        </p:tgtEl>
                                        <p:attrNameLst>
                                          <p:attrName>style.visibility</p:attrName>
                                        </p:attrNameLst>
                                      </p:cBhvr>
                                      <p:to>
                                        <p:strVal val="visible"/>
                                      </p:to>
                                    </p:set>
                                    <p:animEffect transition="in" filter="fade">
                                      <p:cBhvr>
                                        <p:cTn id="42" dur="500"/>
                                        <p:tgtEl>
                                          <p:spTgt spid="2">
                                            <p:txEl>
                                              <p:pRg st="6" end="6"/>
                                            </p:txEl>
                                          </p:spTgt>
                                        </p:tgtEl>
                                      </p:cBhvr>
                                    </p:animEffect>
                                    <p:anim calcmode="lin" valueType="num">
                                      <p:cBhvr>
                                        <p:cTn id="43" dur="500" fill="hold"/>
                                        <p:tgtEl>
                                          <p:spTgt spid="2">
                                            <p:txEl>
                                              <p:pRg st="6" end="6"/>
                                            </p:txEl>
                                          </p:spTgt>
                                        </p:tgtEl>
                                        <p:attrNameLst>
                                          <p:attrName>ppt_x</p:attrName>
                                        </p:attrNameLst>
                                      </p:cBhvr>
                                      <p:tavLst>
                                        <p:tav tm="0">
                                          <p:val>
                                            <p:strVal val="#ppt_x"/>
                                          </p:val>
                                        </p:tav>
                                        <p:tav tm="100000">
                                          <p:val>
                                            <p:strVal val="#ppt_x"/>
                                          </p:val>
                                        </p:tav>
                                      </p:tavLst>
                                    </p:anim>
                                    <p:anim calcmode="lin" valueType="num">
                                      <p:cBhvr>
                                        <p:cTn id="44" dur="500" fill="hold"/>
                                        <p:tgtEl>
                                          <p:spTgt spid="2">
                                            <p:txEl>
                                              <p:pRg st="6" end="6"/>
                                            </p:txEl>
                                          </p:spTgt>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2">
                                            <p:txEl>
                                              <p:pRg st="7" end="7"/>
                                            </p:txEl>
                                          </p:spTgt>
                                        </p:tgtEl>
                                        <p:attrNameLst>
                                          <p:attrName>style.visibility</p:attrName>
                                        </p:attrNameLst>
                                      </p:cBhvr>
                                      <p:to>
                                        <p:strVal val="visible"/>
                                      </p:to>
                                    </p:set>
                                    <p:animEffect transition="in" filter="fade">
                                      <p:cBhvr>
                                        <p:cTn id="47" dur="500"/>
                                        <p:tgtEl>
                                          <p:spTgt spid="2">
                                            <p:txEl>
                                              <p:pRg st="7" end="7"/>
                                            </p:txEl>
                                          </p:spTgt>
                                        </p:tgtEl>
                                      </p:cBhvr>
                                    </p:animEffect>
                                    <p:anim calcmode="lin" valueType="num">
                                      <p:cBhvr>
                                        <p:cTn id="48" dur="500" fill="hold"/>
                                        <p:tgtEl>
                                          <p:spTgt spid="2">
                                            <p:txEl>
                                              <p:pRg st="7" end="7"/>
                                            </p:txEl>
                                          </p:spTgt>
                                        </p:tgtEl>
                                        <p:attrNameLst>
                                          <p:attrName>ppt_x</p:attrName>
                                        </p:attrNameLst>
                                      </p:cBhvr>
                                      <p:tavLst>
                                        <p:tav tm="0">
                                          <p:val>
                                            <p:strVal val="#ppt_x"/>
                                          </p:val>
                                        </p:tav>
                                        <p:tav tm="100000">
                                          <p:val>
                                            <p:strVal val="#ppt_x"/>
                                          </p:val>
                                        </p:tav>
                                      </p:tavLst>
                                    </p:anim>
                                    <p:anim calcmode="lin" valueType="num">
                                      <p:cBhvr>
                                        <p:cTn id="49" dur="500" fill="hold"/>
                                        <p:tgtEl>
                                          <p:spTgt spid="2">
                                            <p:txEl>
                                              <p:pRg st="7" end="7"/>
                                            </p:txEl>
                                          </p:spTgt>
                                        </p:tgtEl>
                                        <p:attrNameLst>
                                          <p:attrName>ppt_y</p:attrName>
                                        </p:attrNameLst>
                                      </p:cBhvr>
                                      <p:tavLst>
                                        <p:tav tm="0">
                                          <p:val>
                                            <p:strVal val="#ppt_y+.1"/>
                                          </p:val>
                                        </p:tav>
                                        <p:tav tm="100000">
                                          <p:val>
                                            <p:strVal val="#ppt_y"/>
                                          </p:val>
                                        </p:tav>
                                      </p:tavLst>
                                    </p:anim>
                                  </p:childTnLst>
                                </p:cTn>
                              </p:par>
                              <p:par>
                                <p:cTn id="50" presetID="42" presetClass="entr" presetSubtype="0" fill="hold" grpId="0" nodeType="withEffect">
                                  <p:stCondLst>
                                    <p:cond delay="0"/>
                                  </p:stCondLst>
                                  <p:childTnLst>
                                    <p:set>
                                      <p:cBhvr>
                                        <p:cTn id="51" dur="1" fill="hold">
                                          <p:stCondLst>
                                            <p:cond delay="0"/>
                                          </p:stCondLst>
                                        </p:cTn>
                                        <p:tgtEl>
                                          <p:spTgt spid="2">
                                            <p:txEl>
                                              <p:pRg st="8" end="8"/>
                                            </p:txEl>
                                          </p:spTgt>
                                        </p:tgtEl>
                                        <p:attrNameLst>
                                          <p:attrName>style.visibility</p:attrName>
                                        </p:attrNameLst>
                                      </p:cBhvr>
                                      <p:to>
                                        <p:strVal val="visible"/>
                                      </p:to>
                                    </p:set>
                                    <p:animEffect transition="in" filter="fade">
                                      <p:cBhvr>
                                        <p:cTn id="52" dur="500"/>
                                        <p:tgtEl>
                                          <p:spTgt spid="2">
                                            <p:txEl>
                                              <p:pRg st="8" end="8"/>
                                            </p:txEl>
                                          </p:spTgt>
                                        </p:tgtEl>
                                      </p:cBhvr>
                                    </p:animEffect>
                                    <p:anim calcmode="lin" valueType="num">
                                      <p:cBhvr>
                                        <p:cTn id="53" dur="500" fill="hold"/>
                                        <p:tgtEl>
                                          <p:spTgt spid="2">
                                            <p:txEl>
                                              <p:pRg st="8" end="8"/>
                                            </p:txEl>
                                          </p:spTgt>
                                        </p:tgtEl>
                                        <p:attrNameLst>
                                          <p:attrName>ppt_x</p:attrName>
                                        </p:attrNameLst>
                                      </p:cBhvr>
                                      <p:tavLst>
                                        <p:tav tm="0">
                                          <p:val>
                                            <p:strVal val="#ppt_x"/>
                                          </p:val>
                                        </p:tav>
                                        <p:tav tm="100000">
                                          <p:val>
                                            <p:strVal val="#ppt_x"/>
                                          </p:val>
                                        </p:tav>
                                      </p:tavLst>
                                    </p:anim>
                                    <p:anim calcmode="lin" valueType="num">
                                      <p:cBhvr>
                                        <p:cTn id="54" dur="500" fill="hold"/>
                                        <p:tgtEl>
                                          <p:spTgt spid="2">
                                            <p:txEl>
                                              <p:pRg st="8" end="8"/>
                                            </p:txEl>
                                          </p:spTgt>
                                        </p:tgtEl>
                                        <p:attrNameLst>
                                          <p:attrName>ppt_y</p:attrName>
                                        </p:attrNameLst>
                                      </p:cBhvr>
                                      <p:tavLst>
                                        <p:tav tm="0">
                                          <p:val>
                                            <p:strVal val="#ppt_y+.1"/>
                                          </p:val>
                                        </p:tav>
                                        <p:tav tm="100000">
                                          <p:val>
                                            <p:strVal val="#ppt_y"/>
                                          </p:val>
                                        </p:tav>
                                      </p:tavLst>
                                    </p:anim>
                                  </p:childTnLst>
                                </p:cTn>
                              </p:par>
                              <p:par>
                                <p:cTn id="55" presetID="42" presetClass="entr" presetSubtype="0" fill="hold" grpId="0" nodeType="withEffect">
                                  <p:stCondLst>
                                    <p:cond delay="0"/>
                                  </p:stCondLst>
                                  <p:childTnLst>
                                    <p:set>
                                      <p:cBhvr>
                                        <p:cTn id="56" dur="1" fill="hold">
                                          <p:stCondLst>
                                            <p:cond delay="0"/>
                                          </p:stCondLst>
                                        </p:cTn>
                                        <p:tgtEl>
                                          <p:spTgt spid="2">
                                            <p:txEl>
                                              <p:pRg st="9" end="9"/>
                                            </p:txEl>
                                          </p:spTgt>
                                        </p:tgtEl>
                                        <p:attrNameLst>
                                          <p:attrName>style.visibility</p:attrName>
                                        </p:attrNameLst>
                                      </p:cBhvr>
                                      <p:to>
                                        <p:strVal val="visible"/>
                                      </p:to>
                                    </p:set>
                                    <p:animEffect transition="in" filter="fade">
                                      <p:cBhvr>
                                        <p:cTn id="57" dur="500"/>
                                        <p:tgtEl>
                                          <p:spTgt spid="2">
                                            <p:txEl>
                                              <p:pRg st="9" end="9"/>
                                            </p:txEl>
                                          </p:spTgt>
                                        </p:tgtEl>
                                      </p:cBhvr>
                                    </p:animEffect>
                                    <p:anim calcmode="lin" valueType="num">
                                      <p:cBhvr>
                                        <p:cTn id="58" dur="500" fill="hold"/>
                                        <p:tgtEl>
                                          <p:spTgt spid="2">
                                            <p:txEl>
                                              <p:pRg st="9" end="9"/>
                                            </p:txEl>
                                          </p:spTgt>
                                        </p:tgtEl>
                                        <p:attrNameLst>
                                          <p:attrName>ppt_x</p:attrName>
                                        </p:attrNameLst>
                                      </p:cBhvr>
                                      <p:tavLst>
                                        <p:tav tm="0">
                                          <p:val>
                                            <p:strVal val="#ppt_x"/>
                                          </p:val>
                                        </p:tav>
                                        <p:tav tm="100000">
                                          <p:val>
                                            <p:strVal val="#ppt_x"/>
                                          </p:val>
                                        </p:tav>
                                      </p:tavLst>
                                    </p:anim>
                                    <p:anim calcmode="lin" valueType="num">
                                      <p:cBhvr>
                                        <p:cTn id="59" dur="500" fill="hold"/>
                                        <p:tgtEl>
                                          <p:spTgt spid="2">
                                            <p:txEl>
                                              <p:pRg st="9" end="9"/>
                                            </p:txEl>
                                          </p:spTgt>
                                        </p:tgtEl>
                                        <p:attrNameLst>
                                          <p:attrName>ppt_y</p:attrName>
                                        </p:attrNameLst>
                                      </p:cBhvr>
                                      <p:tavLst>
                                        <p:tav tm="0">
                                          <p:val>
                                            <p:strVal val="#ppt_y+.1"/>
                                          </p:val>
                                        </p:tav>
                                        <p:tav tm="100000">
                                          <p:val>
                                            <p:strVal val="#ppt_y"/>
                                          </p:val>
                                        </p:tav>
                                      </p:tavLst>
                                    </p:anim>
                                  </p:childTnLst>
                                </p:cTn>
                              </p:par>
                              <p:par>
                                <p:cTn id="60" presetID="42" presetClass="entr" presetSubtype="0" fill="hold" grpId="0" nodeType="withEffect">
                                  <p:stCondLst>
                                    <p:cond delay="0"/>
                                  </p:stCondLst>
                                  <p:childTnLst>
                                    <p:set>
                                      <p:cBhvr>
                                        <p:cTn id="61" dur="1" fill="hold">
                                          <p:stCondLst>
                                            <p:cond delay="0"/>
                                          </p:stCondLst>
                                        </p:cTn>
                                        <p:tgtEl>
                                          <p:spTgt spid="2">
                                            <p:txEl>
                                              <p:pRg st="10" end="10"/>
                                            </p:txEl>
                                          </p:spTgt>
                                        </p:tgtEl>
                                        <p:attrNameLst>
                                          <p:attrName>style.visibility</p:attrName>
                                        </p:attrNameLst>
                                      </p:cBhvr>
                                      <p:to>
                                        <p:strVal val="visible"/>
                                      </p:to>
                                    </p:set>
                                    <p:animEffect transition="in" filter="fade">
                                      <p:cBhvr>
                                        <p:cTn id="62" dur="500"/>
                                        <p:tgtEl>
                                          <p:spTgt spid="2">
                                            <p:txEl>
                                              <p:pRg st="10" end="10"/>
                                            </p:txEl>
                                          </p:spTgt>
                                        </p:tgtEl>
                                      </p:cBhvr>
                                    </p:animEffect>
                                    <p:anim calcmode="lin" valueType="num">
                                      <p:cBhvr>
                                        <p:cTn id="63" dur="500" fill="hold"/>
                                        <p:tgtEl>
                                          <p:spTgt spid="2">
                                            <p:txEl>
                                              <p:pRg st="10" end="10"/>
                                            </p:txEl>
                                          </p:spTgt>
                                        </p:tgtEl>
                                        <p:attrNameLst>
                                          <p:attrName>ppt_x</p:attrName>
                                        </p:attrNameLst>
                                      </p:cBhvr>
                                      <p:tavLst>
                                        <p:tav tm="0">
                                          <p:val>
                                            <p:strVal val="#ppt_x"/>
                                          </p:val>
                                        </p:tav>
                                        <p:tav tm="100000">
                                          <p:val>
                                            <p:strVal val="#ppt_x"/>
                                          </p:val>
                                        </p:tav>
                                      </p:tavLst>
                                    </p:anim>
                                    <p:anim calcmode="lin" valueType="num">
                                      <p:cBhvr>
                                        <p:cTn id="64" dur="500" fill="hold"/>
                                        <p:tgtEl>
                                          <p:spTgt spid="2">
                                            <p:txEl>
                                              <p:pRg st="10" end="10"/>
                                            </p:txEl>
                                          </p:spTgt>
                                        </p:tgtEl>
                                        <p:attrNameLst>
                                          <p:attrName>ppt_y</p:attrName>
                                        </p:attrNameLst>
                                      </p:cBhvr>
                                      <p:tavLst>
                                        <p:tav tm="0">
                                          <p:val>
                                            <p:strVal val="#ppt_y+.1"/>
                                          </p:val>
                                        </p:tav>
                                        <p:tav tm="100000">
                                          <p:val>
                                            <p:strVal val="#ppt_y"/>
                                          </p:val>
                                        </p:tav>
                                      </p:tavLst>
                                    </p:anim>
                                  </p:childTnLst>
                                </p:cTn>
                              </p:par>
                              <p:par>
                                <p:cTn id="65" presetID="42" presetClass="entr" presetSubtype="0" fill="hold" grpId="0" nodeType="withEffect">
                                  <p:stCondLst>
                                    <p:cond delay="0"/>
                                  </p:stCondLst>
                                  <p:childTnLst>
                                    <p:set>
                                      <p:cBhvr>
                                        <p:cTn id="66" dur="1" fill="hold">
                                          <p:stCondLst>
                                            <p:cond delay="0"/>
                                          </p:stCondLst>
                                        </p:cTn>
                                        <p:tgtEl>
                                          <p:spTgt spid="2">
                                            <p:txEl>
                                              <p:pRg st="11" end="11"/>
                                            </p:txEl>
                                          </p:spTgt>
                                        </p:tgtEl>
                                        <p:attrNameLst>
                                          <p:attrName>style.visibility</p:attrName>
                                        </p:attrNameLst>
                                      </p:cBhvr>
                                      <p:to>
                                        <p:strVal val="visible"/>
                                      </p:to>
                                    </p:set>
                                    <p:animEffect transition="in" filter="fade">
                                      <p:cBhvr>
                                        <p:cTn id="67" dur="500"/>
                                        <p:tgtEl>
                                          <p:spTgt spid="2">
                                            <p:txEl>
                                              <p:pRg st="11" end="11"/>
                                            </p:txEl>
                                          </p:spTgt>
                                        </p:tgtEl>
                                      </p:cBhvr>
                                    </p:animEffect>
                                    <p:anim calcmode="lin" valueType="num">
                                      <p:cBhvr>
                                        <p:cTn id="68" dur="500" fill="hold"/>
                                        <p:tgtEl>
                                          <p:spTgt spid="2">
                                            <p:txEl>
                                              <p:pRg st="11" end="11"/>
                                            </p:txEl>
                                          </p:spTgt>
                                        </p:tgtEl>
                                        <p:attrNameLst>
                                          <p:attrName>ppt_x</p:attrName>
                                        </p:attrNameLst>
                                      </p:cBhvr>
                                      <p:tavLst>
                                        <p:tav tm="0">
                                          <p:val>
                                            <p:strVal val="#ppt_x"/>
                                          </p:val>
                                        </p:tav>
                                        <p:tav tm="100000">
                                          <p:val>
                                            <p:strVal val="#ppt_x"/>
                                          </p:val>
                                        </p:tav>
                                      </p:tavLst>
                                    </p:anim>
                                    <p:anim calcmode="lin" valueType="num">
                                      <p:cBhvr>
                                        <p:cTn id="69" dur="500" fill="hold"/>
                                        <p:tgtEl>
                                          <p:spTgt spid="2">
                                            <p:txEl>
                                              <p:pRg st="11" end="11"/>
                                            </p:txEl>
                                          </p:spTgt>
                                        </p:tgtEl>
                                        <p:attrNameLst>
                                          <p:attrName>ppt_y</p:attrName>
                                        </p:attrNameLst>
                                      </p:cBhvr>
                                      <p:tavLst>
                                        <p:tav tm="0">
                                          <p:val>
                                            <p:strVal val="#ppt_y+.1"/>
                                          </p:val>
                                        </p:tav>
                                        <p:tav tm="100000">
                                          <p:val>
                                            <p:strVal val="#ppt_y"/>
                                          </p:val>
                                        </p:tav>
                                      </p:tavLst>
                                    </p:anim>
                                  </p:childTnLst>
                                </p:cTn>
                              </p:par>
                              <p:par>
                                <p:cTn id="70" presetID="42" presetClass="entr" presetSubtype="0" fill="hold" grpId="0" nodeType="withEffect">
                                  <p:stCondLst>
                                    <p:cond delay="0"/>
                                  </p:stCondLst>
                                  <p:childTnLst>
                                    <p:set>
                                      <p:cBhvr>
                                        <p:cTn id="71" dur="1" fill="hold">
                                          <p:stCondLst>
                                            <p:cond delay="0"/>
                                          </p:stCondLst>
                                        </p:cTn>
                                        <p:tgtEl>
                                          <p:spTgt spid="2">
                                            <p:txEl>
                                              <p:pRg st="12" end="12"/>
                                            </p:txEl>
                                          </p:spTgt>
                                        </p:tgtEl>
                                        <p:attrNameLst>
                                          <p:attrName>style.visibility</p:attrName>
                                        </p:attrNameLst>
                                      </p:cBhvr>
                                      <p:to>
                                        <p:strVal val="visible"/>
                                      </p:to>
                                    </p:set>
                                    <p:animEffect transition="in" filter="fade">
                                      <p:cBhvr>
                                        <p:cTn id="72" dur="500"/>
                                        <p:tgtEl>
                                          <p:spTgt spid="2">
                                            <p:txEl>
                                              <p:pRg st="12" end="12"/>
                                            </p:txEl>
                                          </p:spTgt>
                                        </p:tgtEl>
                                      </p:cBhvr>
                                    </p:animEffect>
                                    <p:anim calcmode="lin" valueType="num">
                                      <p:cBhvr>
                                        <p:cTn id="73" dur="500" fill="hold"/>
                                        <p:tgtEl>
                                          <p:spTgt spid="2">
                                            <p:txEl>
                                              <p:pRg st="12" end="12"/>
                                            </p:txEl>
                                          </p:spTgt>
                                        </p:tgtEl>
                                        <p:attrNameLst>
                                          <p:attrName>ppt_x</p:attrName>
                                        </p:attrNameLst>
                                      </p:cBhvr>
                                      <p:tavLst>
                                        <p:tav tm="0">
                                          <p:val>
                                            <p:strVal val="#ppt_x"/>
                                          </p:val>
                                        </p:tav>
                                        <p:tav tm="100000">
                                          <p:val>
                                            <p:strVal val="#ppt_x"/>
                                          </p:val>
                                        </p:tav>
                                      </p:tavLst>
                                    </p:anim>
                                    <p:anim calcmode="lin" valueType="num">
                                      <p:cBhvr>
                                        <p:cTn id="74" dur="500" fill="hold"/>
                                        <p:tgtEl>
                                          <p:spTgt spid="2">
                                            <p:txEl>
                                              <p:pRg st="12" end="12"/>
                                            </p:txEl>
                                          </p:spTgt>
                                        </p:tgtEl>
                                        <p:attrNameLst>
                                          <p:attrName>ppt_y</p:attrName>
                                        </p:attrNameLst>
                                      </p:cBhvr>
                                      <p:tavLst>
                                        <p:tav tm="0">
                                          <p:val>
                                            <p:strVal val="#ppt_y+.1"/>
                                          </p:val>
                                        </p:tav>
                                        <p:tav tm="100000">
                                          <p:val>
                                            <p:strVal val="#ppt_y"/>
                                          </p:val>
                                        </p:tav>
                                      </p:tavLst>
                                    </p:anim>
                                  </p:childTnLst>
                                </p:cTn>
                              </p:par>
                              <p:par>
                                <p:cTn id="75" presetID="42" presetClass="entr" presetSubtype="0" fill="hold" grpId="0" nodeType="withEffect">
                                  <p:stCondLst>
                                    <p:cond delay="0"/>
                                  </p:stCondLst>
                                  <p:childTnLst>
                                    <p:set>
                                      <p:cBhvr>
                                        <p:cTn id="76" dur="1" fill="hold">
                                          <p:stCondLst>
                                            <p:cond delay="0"/>
                                          </p:stCondLst>
                                        </p:cTn>
                                        <p:tgtEl>
                                          <p:spTgt spid="2">
                                            <p:txEl>
                                              <p:pRg st="13" end="13"/>
                                            </p:txEl>
                                          </p:spTgt>
                                        </p:tgtEl>
                                        <p:attrNameLst>
                                          <p:attrName>style.visibility</p:attrName>
                                        </p:attrNameLst>
                                      </p:cBhvr>
                                      <p:to>
                                        <p:strVal val="visible"/>
                                      </p:to>
                                    </p:set>
                                    <p:animEffect transition="in" filter="fade">
                                      <p:cBhvr>
                                        <p:cTn id="77" dur="500"/>
                                        <p:tgtEl>
                                          <p:spTgt spid="2">
                                            <p:txEl>
                                              <p:pRg st="13" end="13"/>
                                            </p:txEl>
                                          </p:spTgt>
                                        </p:tgtEl>
                                      </p:cBhvr>
                                    </p:animEffect>
                                    <p:anim calcmode="lin" valueType="num">
                                      <p:cBhvr>
                                        <p:cTn id="78" dur="500" fill="hold"/>
                                        <p:tgtEl>
                                          <p:spTgt spid="2">
                                            <p:txEl>
                                              <p:pRg st="13" end="13"/>
                                            </p:txEl>
                                          </p:spTgt>
                                        </p:tgtEl>
                                        <p:attrNameLst>
                                          <p:attrName>ppt_x</p:attrName>
                                        </p:attrNameLst>
                                      </p:cBhvr>
                                      <p:tavLst>
                                        <p:tav tm="0">
                                          <p:val>
                                            <p:strVal val="#ppt_x"/>
                                          </p:val>
                                        </p:tav>
                                        <p:tav tm="100000">
                                          <p:val>
                                            <p:strVal val="#ppt_x"/>
                                          </p:val>
                                        </p:tav>
                                      </p:tavLst>
                                    </p:anim>
                                    <p:anim calcmode="lin" valueType="num">
                                      <p:cBhvr>
                                        <p:cTn id="79" dur="500" fill="hold"/>
                                        <p:tgtEl>
                                          <p:spTgt spid="2">
                                            <p:txEl>
                                              <p:pRg st="13" end="1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AN.43_1#693365ebc?vaa=1&amp;vcp=1&amp;vop=1&amp;pid=dd3d76ae9&amp;color=0,55,96&amp;vtp=1&amp;bt=1&amp;bbb=1&amp;hb=1"/>
          <p:cNvSpPr/>
          <p:nvPr/>
        </p:nvSpPr>
        <p:spPr>
          <a:xfrm>
            <a:off x="502920" y="1545336"/>
            <a:ext cx="10570464" cy="4754880"/>
          </a:xfrm>
          <a:prstGeom prst="rect">
            <a:avLst/>
          </a:prstGeom>
          <a:noFill/>
        </p:spPr>
        <p:txBody>
          <a:bodyPr wrap="none" lIns="0" tIns="0" rIns="0" bIns="0" rtlCol="0" anchor="t"/>
          <a:lstStyle/>
          <a:p>
            <a:pPr algn="l" latinLnBrk="1">
              <a:lnSpc>
                <a:spcPts val="27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【答案】</a:t>
            </a:r>
            <a:r>
              <a:rPr lang="en-US" altLang="zh-CN" sz="1800" b="0" i="0" dirty="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示例</a:t>
            </a:r>
            <a:endParaRPr lang="en-US" altLang="zh-CN" sz="1800" dirty="0"/>
          </a:p>
          <a:p>
            <a:pPr latinLnBrk="1">
              <a:lnSpc>
                <a:spcPts val="2700"/>
              </a:lnSpc>
            </a:pPr>
            <a:r>
              <a:rPr lang="en-US" altLang="zh-CN" b="0" i="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论</a:t>
            </a:r>
            <a:r>
              <a:rPr lang="en-US" altLang="zh-CN" sz="1800" b="0" i="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题</a:t>
            </a:r>
            <a:r>
              <a:rPr lang="en-US" altLang="zh-CN" sz="1800" b="0" i="0" dirty="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：中华文化具有突出的包容性。</a:t>
            </a:r>
            <a:endParaRPr lang="en-US" altLang="zh-CN" sz="1800" dirty="0"/>
          </a:p>
          <a:p>
            <a:pPr latinLnBrk="1">
              <a:lnSpc>
                <a:spcPts val="2700"/>
              </a:lnSpc>
            </a:pPr>
            <a:r>
              <a:rPr lang="en-US" altLang="zh-CN" b="0" i="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阐</a:t>
            </a:r>
            <a:r>
              <a:rPr lang="en-US" altLang="zh-CN" sz="1800" b="0" i="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述</a:t>
            </a:r>
            <a:r>
              <a:rPr lang="en-US" altLang="zh-CN" sz="1800" b="0" i="0" dirty="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：中华文化源远流长，博大精深，其容纳之量和消化之功尤其值得我们引以为荣。</a:t>
            </a:r>
            <a:endParaRPr lang="en-US" altLang="zh-CN" sz="1800" dirty="0"/>
          </a:p>
          <a:p>
            <a:pPr latinLnBrk="1">
              <a:lnSpc>
                <a:spcPts val="2700"/>
              </a:lnSpc>
            </a:pPr>
            <a:r>
              <a:rPr lang="en-US" altLang="zh-CN" b="0" i="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两</a:t>
            </a:r>
            <a:r>
              <a:rPr lang="en-US" altLang="zh-CN" sz="1800" b="0" i="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汉之际</a:t>
            </a:r>
            <a:r>
              <a:rPr lang="en-US" altLang="zh-CN" sz="1800" b="0" i="0" dirty="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，佛教传入中国，魏晋南北朝时期，佛教日益兴盛，逐渐与儒家文化和道家文化相交融</a:t>
            </a:r>
            <a:r>
              <a:rPr lang="en-US" altLang="zh-CN" sz="1800" b="0" i="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，隋唐时</a:t>
            </a:r>
            <a:endParaRPr lang="en-US" altLang="zh-CN" sz="1800" b="0" i="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2700"/>
              </a:lnSpc>
            </a:pPr>
            <a:r>
              <a:rPr lang="en-US" altLang="zh-CN" sz="1800" b="0" i="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期</a:t>
            </a:r>
            <a:r>
              <a:rPr lang="en-US" altLang="zh-CN" sz="1800" b="0" i="0" dirty="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，佛教出现不同宗派，主张顿悟成佛的禅宗成为主流，佛教完成本土化。到宋明时期</a:t>
            </a:r>
            <a:r>
              <a:rPr lang="en-US" altLang="zh-CN" sz="1800" b="0" i="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，以儒家学说为核</a:t>
            </a:r>
            <a:endParaRPr lang="en-US" altLang="zh-CN" sz="1800" b="0" i="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2700"/>
              </a:lnSpc>
            </a:pPr>
            <a:r>
              <a:rPr lang="en-US" altLang="zh-CN" sz="1800" b="0" i="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心兼容佛教和道教理论的宋明理学形成</a:t>
            </a:r>
            <a:r>
              <a:rPr lang="en-US" altLang="zh-CN" sz="1800" b="0" i="0" dirty="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，佛教成为中华文化的一部分。</a:t>
            </a:r>
            <a:endParaRPr lang="en-US" altLang="zh-CN" sz="1800" dirty="0"/>
          </a:p>
          <a:p>
            <a:pPr latinLnBrk="1">
              <a:lnSpc>
                <a:spcPts val="2700"/>
              </a:lnSpc>
            </a:pPr>
            <a:r>
              <a:rPr lang="en-US" altLang="zh-CN" b="0" i="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隋</a:t>
            </a:r>
            <a:r>
              <a:rPr lang="en-US" altLang="zh-CN" sz="1800" b="0" i="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唐时期</a:t>
            </a:r>
            <a:r>
              <a:rPr lang="en-US" altLang="zh-CN" sz="1800" b="0" i="0" dirty="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，经济繁荣、国力强盛、交通发达，同时政府秉持开明开放的对外政策。该时期</a:t>
            </a:r>
            <a:r>
              <a:rPr lang="en-US" altLang="zh-CN" sz="1800" b="0" i="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，来自西域的乐</a:t>
            </a:r>
            <a:endParaRPr lang="en-US" altLang="zh-CN" sz="1800" b="0" i="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2700"/>
              </a:lnSpc>
            </a:pPr>
            <a:r>
              <a:rPr lang="en-US" altLang="zh-CN" sz="1800" b="0" i="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舞杂技等文化艺术与中原文化交融</a:t>
            </a:r>
            <a:r>
              <a:rPr lang="en-US" altLang="zh-CN" sz="1800" b="0" i="0" dirty="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，形成了隋唐乐舞文化繁荣昌盛的局面。阿拉伯</a:t>
            </a:r>
            <a:r>
              <a:rPr lang="en-US" altLang="zh-CN" sz="1800" b="0" i="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、印度以及东非沿岸的</a:t>
            </a:r>
            <a:endParaRPr lang="en-US" altLang="zh-CN" sz="1800" b="0" i="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2700"/>
              </a:lnSpc>
            </a:pPr>
            <a:r>
              <a:rPr lang="en-US" altLang="zh-CN" sz="1800" b="0" i="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珍奇物产</a:t>
            </a:r>
            <a:r>
              <a:rPr lang="en-US" altLang="zh-CN" sz="1800" b="0" i="0" dirty="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、药物药方，也不断输入中国，成就了这一时期文化昌盛的伟绩。</a:t>
            </a:r>
            <a:endParaRPr lang="en-US" altLang="zh-CN" sz="1800" dirty="0"/>
          </a:p>
          <a:p>
            <a:pPr latinLnBrk="1">
              <a:lnSpc>
                <a:spcPts val="2700"/>
              </a:lnSpc>
            </a:pPr>
            <a:r>
              <a:rPr lang="en-US" altLang="zh-CN" b="0" i="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明</a:t>
            </a:r>
            <a:r>
              <a:rPr lang="en-US" altLang="zh-CN" sz="1800" b="0" i="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末</a:t>
            </a:r>
            <a:r>
              <a:rPr lang="en-US" altLang="zh-CN" sz="1800" b="0" i="0" dirty="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，徐光启、李之藻等人对天文、地理、数学等方面的新知识产生了浓厚兴趣</a:t>
            </a:r>
            <a:r>
              <a:rPr lang="en-US" altLang="zh-CN" sz="1800" b="0" i="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，主张以开放的胸怀会通</a:t>
            </a:r>
            <a:endParaRPr lang="en-US" altLang="zh-CN" sz="1800" b="0" i="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2700"/>
              </a:lnSpc>
            </a:pPr>
            <a:r>
              <a:rPr lang="en-US" altLang="zh-CN" sz="1800" b="0" i="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中西文化</a:t>
            </a:r>
            <a:r>
              <a:rPr lang="en-US" altLang="zh-CN" sz="1800" b="0" i="0" dirty="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。在西方传教士的协助下，《几何原本》等西方科学著作被译介到中国</a:t>
            </a:r>
            <a:r>
              <a:rPr lang="en-US" altLang="zh-CN" sz="1800" b="0" i="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。这在一定程度上促进了</a:t>
            </a:r>
            <a:endParaRPr lang="en-US" altLang="zh-CN" sz="1800" b="0" i="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2700"/>
              </a:lnSpc>
            </a:pPr>
            <a:r>
              <a:rPr lang="en-US" altLang="zh-CN" sz="1800" b="0" i="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中西文化的交流互鉴</a:t>
            </a:r>
            <a:r>
              <a:rPr lang="en-US" altLang="zh-CN" sz="1800" b="0" i="0" dirty="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，对中国自然科学的发展产生了积极影响。</a:t>
            </a:r>
            <a:endParaRPr lang="en-US" altLang="zh-CN" sz="1800" dirty="0"/>
          </a:p>
          <a:p>
            <a:pPr latinLnBrk="1">
              <a:lnSpc>
                <a:spcPts val="2700"/>
              </a:lnSpc>
            </a:pPr>
            <a:r>
              <a:rPr lang="en-US" altLang="zh-CN" b="0" i="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总</a:t>
            </a:r>
            <a:r>
              <a:rPr lang="en-US" altLang="zh-CN" sz="1800" b="0" i="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之</a:t>
            </a:r>
            <a:r>
              <a:rPr lang="en-US" altLang="zh-CN" sz="1800" b="0" i="0" dirty="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，中华文化的包容性，决定了中华文化对世界文明兼收并蓄的开放胸怀</a:t>
            </a:r>
            <a:r>
              <a:rPr lang="en-US" altLang="zh-CN" sz="1800" b="0" i="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，并且中华文明在同其他文明</a:t>
            </a:r>
            <a:endParaRPr lang="en-US" altLang="zh-CN" sz="1800" b="0" i="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2500"/>
              </a:lnSpc>
            </a:pPr>
            <a:r>
              <a:rPr lang="en-US" altLang="zh-CN" b="0" i="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的交流互鉴中不断焕发新的生命力</a:t>
            </a:r>
            <a:r>
              <a:rPr lang="en-US" altLang="zh-CN" b="0" i="0" dirty="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anim calcmode="lin" valueType="num">
                                      <p:cBhvr>
                                        <p:cTn id="8" dur="500" fill="hold"/>
                                        <p:tgtEl>
                                          <p:spTgt spid="2">
                                            <p:bg/>
                                          </p:spTgt>
                                        </p:tgtEl>
                                        <p:attrNameLst>
                                          <p:attrName>ppt_x</p:attrName>
                                        </p:attrNameLst>
                                      </p:cBhvr>
                                      <p:tavLst>
                                        <p:tav tm="0">
                                          <p:val>
                                            <p:strVal val="#ppt_x"/>
                                          </p:val>
                                        </p:tav>
                                        <p:tav tm="100000">
                                          <p:val>
                                            <p:strVal val="#ppt_x"/>
                                          </p:val>
                                        </p:tav>
                                      </p:tavLst>
                                    </p:anim>
                                    <p:anim calcmode="lin" valueType="num">
                                      <p:cBhvr>
                                        <p:cTn id="9" dur="500" fill="hold"/>
                                        <p:tgtEl>
                                          <p:spTgt spid="2">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2">
                                            <p:txEl>
                                              <p:pRg st="0" end="0"/>
                                            </p:txEl>
                                          </p:spTgt>
                                        </p:tgtEl>
                                        <p:attrNameLst>
                                          <p:attrName>style.visibility</p:attrName>
                                        </p:attrNameLst>
                                      </p:cBhvr>
                                      <p:to>
                                        <p:strVal val="visible"/>
                                      </p:to>
                                    </p:set>
                                    <p:animEffect transition="in" filter="fade">
                                      <p:cBhvr>
                                        <p:cTn id="12" dur="500"/>
                                        <p:tgtEl>
                                          <p:spTgt spid="2">
                                            <p:txEl>
                                              <p:pRg st="0" end="0"/>
                                            </p:txEl>
                                          </p:spTgt>
                                        </p:tgtEl>
                                      </p:cBhvr>
                                    </p:animEffect>
                                    <p:anim calcmode="lin" valueType="num">
                                      <p:cBhvr>
                                        <p:cTn id="13"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2">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2">
                                            <p:txEl>
                                              <p:pRg st="1" end="1"/>
                                            </p:txEl>
                                          </p:spTgt>
                                        </p:tgtEl>
                                        <p:attrNameLst>
                                          <p:attrName>style.visibility</p:attrName>
                                        </p:attrNameLst>
                                      </p:cBhvr>
                                      <p:to>
                                        <p:strVal val="visible"/>
                                      </p:to>
                                    </p:set>
                                    <p:animEffect transition="in" filter="fade">
                                      <p:cBhvr>
                                        <p:cTn id="17" dur="500"/>
                                        <p:tgtEl>
                                          <p:spTgt spid="2">
                                            <p:txEl>
                                              <p:pRg st="1" end="1"/>
                                            </p:txEl>
                                          </p:spTgt>
                                        </p:tgtEl>
                                      </p:cBhvr>
                                    </p:animEffect>
                                    <p:anim calcmode="lin" valueType="num">
                                      <p:cBhvr>
                                        <p:cTn id="18"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2">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2">
                                            <p:txEl>
                                              <p:pRg st="2" end="2"/>
                                            </p:txEl>
                                          </p:spTgt>
                                        </p:tgtEl>
                                        <p:attrNameLst>
                                          <p:attrName>style.visibility</p:attrName>
                                        </p:attrNameLst>
                                      </p:cBhvr>
                                      <p:to>
                                        <p:strVal val="visible"/>
                                      </p:to>
                                    </p:set>
                                    <p:animEffect transition="in" filter="fade">
                                      <p:cBhvr>
                                        <p:cTn id="22" dur="500"/>
                                        <p:tgtEl>
                                          <p:spTgt spid="2">
                                            <p:txEl>
                                              <p:pRg st="2" end="2"/>
                                            </p:txEl>
                                          </p:spTgt>
                                        </p:tgtEl>
                                      </p:cBhvr>
                                    </p:animEffect>
                                    <p:anim calcmode="lin" valueType="num">
                                      <p:cBhvr>
                                        <p:cTn id="23"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2">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2">
                                            <p:txEl>
                                              <p:pRg st="3" end="3"/>
                                            </p:txEl>
                                          </p:spTgt>
                                        </p:tgtEl>
                                        <p:attrNameLst>
                                          <p:attrName>style.visibility</p:attrName>
                                        </p:attrNameLst>
                                      </p:cBhvr>
                                      <p:to>
                                        <p:strVal val="visible"/>
                                      </p:to>
                                    </p:set>
                                    <p:animEffect transition="in" filter="fade">
                                      <p:cBhvr>
                                        <p:cTn id="27" dur="500"/>
                                        <p:tgtEl>
                                          <p:spTgt spid="2">
                                            <p:txEl>
                                              <p:pRg st="3" end="3"/>
                                            </p:txEl>
                                          </p:spTgt>
                                        </p:tgtEl>
                                      </p:cBhvr>
                                    </p:animEffect>
                                    <p:anim calcmode="lin" valueType="num">
                                      <p:cBhvr>
                                        <p:cTn id="28" dur="500" fill="hold"/>
                                        <p:tgtEl>
                                          <p:spTgt spid="2">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2">
                                            <p:txEl>
                                              <p:pRg st="3" end="3"/>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2">
                                            <p:txEl>
                                              <p:pRg st="4" end="4"/>
                                            </p:txEl>
                                          </p:spTgt>
                                        </p:tgtEl>
                                        <p:attrNameLst>
                                          <p:attrName>style.visibility</p:attrName>
                                        </p:attrNameLst>
                                      </p:cBhvr>
                                      <p:to>
                                        <p:strVal val="visible"/>
                                      </p:to>
                                    </p:set>
                                    <p:animEffect transition="in" filter="fade">
                                      <p:cBhvr>
                                        <p:cTn id="32" dur="500"/>
                                        <p:tgtEl>
                                          <p:spTgt spid="2">
                                            <p:txEl>
                                              <p:pRg st="4" end="4"/>
                                            </p:txEl>
                                          </p:spTgt>
                                        </p:tgtEl>
                                      </p:cBhvr>
                                    </p:animEffect>
                                    <p:anim calcmode="lin" valueType="num">
                                      <p:cBhvr>
                                        <p:cTn id="33" dur="500" fill="hold"/>
                                        <p:tgtEl>
                                          <p:spTgt spid="2">
                                            <p:txEl>
                                              <p:pRg st="4" end="4"/>
                                            </p:txEl>
                                          </p:spTgt>
                                        </p:tgtEl>
                                        <p:attrNameLst>
                                          <p:attrName>ppt_x</p:attrName>
                                        </p:attrNameLst>
                                      </p:cBhvr>
                                      <p:tavLst>
                                        <p:tav tm="0">
                                          <p:val>
                                            <p:strVal val="#ppt_x"/>
                                          </p:val>
                                        </p:tav>
                                        <p:tav tm="100000">
                                          <p:val>
                                            <p:strVal val="#ppt_x"/>
                                          </p:val>
                                        </p:tav>
                                      </p:tavLst>
                                    </p:anim>
                                    <p:anim calcmode="lin" valueType="num">
                                      <p:cBhvr>
                                        <p:cTn id="34" dur="500" fill="hold"/>
                                        <p:tgtEl>
                                          <p:spTgt spid="2">
                                            <p:txEl>
                                              <p:pRg st="4" end="4"/>
                                            </p:txEl>
                                          </p:spTgt>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2">
                                            <p:txEl>
                                              <p:pRg st="5" end="5"/>
                                            </p:txEl>
                                          </p:spTgt>
                                        </p:tgtEl>
                                        <p:attrNameLst>
                                          <p:attrName>style.visibility</p:attrName>
                                        </p:attrNameLst>
                                      </p:cBhvr>
                                      <p:to>
                                        <p:strVal val="visible"/>
                                      </p:to>
                                    </p:set>
                                    <p:animEffect transition="in" filter="fade">
                                      <p:cBhvr>
                                        <p:cTn id="37" dur="500"/>
                                        <p:tgtEl>
                                          <p:spTgt spid="2">
                                            <p:txEl>
                                              <p:pRg st="5" end="5"/>
                                            </p:txEl>
                                          </p:spTgt>
                                        </p:tgtEl>
                                      </p:cBhvr>
                                    </p:animEffect>
                                    <p:anim calcmode="lin" valueType="num">
                                      <p:cBhvr>
                                        <p:cTn id="38" dur="500" fill="hold"/>
                                        <p:tgtEl>
                                          <p:spTgt spid="2">
                                            <p:txEl>
                                              <p:pRg st="5" end="5"/>
                                            </p:txEl>
                                          </p:spTgt>
                                        </p:tgtEl>
                                        <p:attrNameLst>
                                          <p:attrName>ppt_x</p:attrName>
                                        </p:attrNameLst>
                                      </p:cBhvr>
                                      <p:tavLst>
                                        <p:tav tm="0">
                                          <p:val>
                                            <p:strVal val="#ppt_x"/>
                                          </p:val>
                                        </p:tav>
                                        <p:tav tm="100000">
                                          <p:val>
                                            <p:strVal val="#ppt_x"/>
                                          </p:val>
                                        </p:tav>
                                      </p:tavLst>
                                    </p:anim>
                                    <p:anim calcmode="lin" valueType="num">
                                      <p:cBhvr>
                                        <p:cTn id="39" dur="500" fill="hold"/>
                                        <p:tgtEl>
                                          <p:spTgt spid="2">
                                            <p:txEl>
                                              <p:pRg st="5" end="5"/>
                                            </p:txEl>
                                          </p:spTgt>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2">
                                            <p:txEl>
                                              <p:pRg st="6" end="6"/>
                                            </p:txEl>
                                          </p:spTgt>
                                        </p:tgtEl>
                                        <p:attrNameLst>
                                          <p:attrName>style.visibility</p:attrName>
                                        </p:attrNameLst>
                                      </p:cBhvr>
                                      <p:to>
                                        <p:strVal val="visible"/>
                                      </p:to>
                                    </p:set>
                                    <p:animEffect transition="in" filter="fade">
                                      <p:cBhvr>
                                        <p:cTn id="42" dur="500"/>
                                        <p:tgtEl>
                                          <p:spTgt spid="2">
                                            <p:txEl>
                                              <p:pRg st="6" end="6"/>
                                            </p:txEl>
                                          </p:spTgt>
                                        </p:tgtEl>
                                      </p:cBhvr>
                                    </p:animEffect>
                                    <p:anim calcmode="lin" valueType="num">
                                      <p:cBhvr>
                                        <p:cTn id="43" dur="500" fill="hold"/>
                                        <p:tgtEl>
                                          <p:spTgt spid="2">
                                            <p:txEl>
                                              <p:pRg st="6" end="6"/>
                                            </p:txEl>
                                          </p:spTgt>
                                        </p:tgtEl>
                                        <p:attrNameLst>
                                          <p:attrName>ppt_x</p:attrName>
                                        </p:attrNameLst>
                                      </p:cBhvr>
                                      <p:tavLst>
                                        <p:tav tm="0">
                                          <p:val>
                                            <p:strVal val="#ppt_x"/>
                                          </p:val>
                                        </p:tav>
                                        <p:tav tm="100000">
                                          <p:val>
                                            <p:strVal val="#ppt_x"/>
                                          </p:val>
                                        </p:tav>
                                      </p:tavLst>
                                    </p:anim>
                                    <p:anim calcmode="lin" valueType="num">
                                      <p:cBhvr>
                                        <p:cTn id="44" dur="500" fill="hold"/>
                                        <p:tgtEl>
                                          <p:spTgt spid="2">
                                            <p:txEl>
                                              <p:pRg st="6" end="6"/>
                                            </p:txEl>
                                          </p:spTgt>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2">
                                            <p:txEl>
                                              <p:pRg st="7" end="7"/>
                                            </p:txEl>
                                          </p:spTgt>
                                        </p:tgtEl>
                                        <p:attrNameLst>
                                          <p:attrName>style.visibility</p:attrName>
                                        </p:attrNameLst>
                                      </p:cBhvr>
                                      <p:to>
                                        <p:strVal val="visible"/>
                                      </p:to>
                                    </p:set>
                                    <p:animEffect transition="in" filter="fade">
                                      <p:cBhvr>
                                        <p:cTn id="47" dur="500"/>
                                        <p:tgtEl>
                                          <p:spTgt spid="2">
                                            <p:txEl>
                                              <p:pRg st="7" end="7"/>
                                            </p:txEl>
                                          </p:spTgt>
                                        </p:tgtEl>
                                      </p:cBhvr>
                                    </p:animEffect>
                                    <p:anim calcmode="lin" valueType="num">
                                      <p:cBhvr>
                                        <p:cTn id="48" dur="500" fill="hold"/>
                                        <p:tgtEl>
                                          <p:spTgt spid="2">
                                            <p:txEl>
                                              <p:pRg st="7" end="7"/>
                                            </p:txEl>
                                          </p:spTgt>
                                        </p:tgtEl>
                                        <p:attrNameLst>
                                          <p:attrName>ppt_x</p:attrName>
                                        </p:attrNameLst>
                                      </p:cBhvr>
                                      <p:tavLst>
                                        <p:tav tm="0">
                                          <p:val>
                                            <p:strVal val="#ppt_x"/>
                                          </p:val>
                                        </p:tav>
                                        <p:tav tm="100000">
                                          <p:val>
                                            <p:strVal val="#ppt_x"/>
                                          </p:val>
                                        </p:tav>
                                      </p:tavLst>
                                    </p:anim>
                                    <p:anim calcmode="lin" valueType="num">
                                      <p:cBhvr>
                                        <p:cTn id="49" dur="500" fill="hold"/>
                                        <p:tgtEl>
                                          <p:spTgt spid="2">
                                            <p:txEl>
                                              <p:pRg st="7" end="7"/>
                                            </p:txEl>
                                          </p:spTgt>
                                        </p:tgtEl>
                                        <p:attrNameLst>
                                          <p:attrName>ppt_y</p:attrName>
                                        </p:attrNameLst>
                                      </p:cBhvr>
                                      <p:tavLst>
                                        <p:tav tm="0">
                                          <p:val>
                                            <p:strVal val="#ppt_y+.1"/>
                                          </p:val>
                                        </p:tav>
                                        <p:tav tm="100000">
                                          <p:val>
                                            <p:strVal val="#ppt_y"/>
                                          </p:val>
                                        </p:tav>
                                      </p:tavLst>
                                    </p:anim>
                                  </p:childTnLst>
                                </p:cTn>
                              </p:par>
                              <p:par>
                                <p:cTn id="50" presetID="42" presetClass="entr" presetSubtype="0" fill="hold" grpId="0" nodeType="withEffect">
                                  <p:stCondLst>
                                    <p:cond delay="0"/>
                                  </p:stCondLst>
                                  <p:childTnLst>
                                    <p:set>
                                      <p:cBhvr>
                                        <p:cTn id="51" dur="1" fill="hold">
                                          <p:stCondLst>
                                            <p:cond delay="0"/>
                                          </p:stCondLst>
                                        </p:cTn>
                                        <p:tgtEl>
                                          <p:spTgt spid="2">
                                            <p:txEl>
                                              <p:pRg st="8" end="8"/>
                                            </p:txEl>
                                          </p:spTgt>
                                        </p:tgtEl>
                                        <p:attrNameLst>
                                          <p:attrName>style.visibility</p:attrName>
                                        </p:attrNameLst>
                                      </p:cBhvr>
                                      <p:to>
                                        <p:strVal val="visible"/>
                                      </p:to>
                                    </p:set>
                                    <p:animEffect transition="in" filter="fade">
                                      <p:cBhvr>
                                        <p:cTn id="52" dur="500"/>
                                        <p:tgtEl>
                                          <p:spTgt spid="2">
                                            <p:txEl>
                                              <p:pRg st="8" end="8"/>
                                            </p:txEl>
                                          </p:spTgt>
                                        </p:tgtEl>
                                      </p:cBhvr>
                                    </p:animEffect>
                                    <p:anim calcmode="lin" valueType="num">
                                      <p:cBhvr>
                                        <p:cTn id="53" dur="500" fill="hold"/>
                                        <p:tgtEl>
                                          <p:spTgt spid="2">
                                            <p:txEl>
                                              <p:pRg st="8" end="8"/>
                                            </p:txEl>
                                          </p:spTgt>
                                        </p:tgtEl>
                                        <p:attrNameLst>
                                          <p:attrName>ppt_x</p:attrName>
                                        </p:attrNameLst>
                                      </p:cBhvr>
                                      <p:tavLst>
                                        <p:tav tm="0">
                                          <p:val>
                                            <p:strVal val="#ppt_x"/>
                                          </p:val>
                                        </p:tav>
                                        <p:tav tm="100000">
                                          <p:val>
                                            <p:strVal val="#ppt_x"/>
                                          </p:val>
                                        </p:tav>
                                      </p:tavLst>
                                    </p:anim>
                                    <p:anim calcmode="lin" valueType="num">
                                      <p:cBhvr>
                                        <p:cTn id="54" dur="500" fill="hold"/>
                                        <p:tgtEl>
                                          <p:spTgt spid="2">
                                            <p:txEl>
                                              <p:pRg st="8" end="8"/>
                                            </p:txEl>
                                          </p:spTgt>
                                        </p:tgtEl>
                                        <p:attrNameLst>
                                          <p:attrName>ppt_y</p:attrName>
                                        </p:attrNameLst>
                                      </p:cBhvr>
                                      <p:tavLst>
                                        <p:tav tm="0">
                                          <p:val>
                                            <p:strVal val="#ppt_y+.1"/>
                                          </p:val>
                                        </p:tav>
                                        <p:tav tm="100000">
                                          <p:val>
                                            <p:strVal val="#ppt_y"/>
                                          </p:val>
                                        </p:tav>
                                      </p:tavLst>
                                    </p:anim>
                                  </p:childTnLst>
                                </p:cTn>
                              </p:par>
                              <p:par>
                                <p:cTn id="55" presetID="42" presetClass="entr" presetSubtype="0" fill="hold" grpId="0" nodeType="withEffect">
                                  <p:stCondLst>
                                    <p:cond delay="0"/>
                                  </p:stCondLst>
                                  <p:childTnLst>
                                    <p:set>
                                      <p:cBhvr>
                                        <p:cTn id="56" dur="1" fill="hold">
                                          <p:stCondLst>
                                            <p:cond delay="0"/>
                                          </p:stCondLst>
                                        </p:cTn>
                                        <p:tgtEl>
                                          <p:spTgt spid="2">
                                            <p:txEl>
                                              <p:pRg st="9" end="9"/>
                                            </p:txEl>
                                          </p:spTgt>
                                        </p:tgtEl>
                                        <p:attrNameLst>
                                          <p:attrName>style.visibility</p:attrName>
                                        </p:attrNameLst>
                                      </p:cBhvr>
                                      <p:to>
                                        <p:strVal val="visible"/>
                                      </p:to>
                                    </p:set>
                                    <p:animEffect transition="in" filter="fade">
                                      <p:cBhvr>
                                        <p:cTn id="57" dur="500"/>
                                        <p:tgtEl>
                                          <p:spTgt spid="2">
                                            <p:txEl>
                                              <p:pRg st="9" end="9"/>
                                            </p:txEl>
                                          </p:spTgt>
                                        </p:tgtEl>
                                      </p:cBhvr>
                                    </p:animEffect>
                                    <p:anim calcmode="lin" valueType="num">
                                      <p:cBhvr>
                                        <p:cTn id="58" dur="500" fill="hold"/>
                                        <p:tgtEl>
                                          <p:spTgt spid="2">
                                            <p:txEl>
                                              <p:pRg st="9" end="9"/>
                                            </p:txEl>
                                          </p:spTgt>
                                        </p:tgtEl>
                                        <p:attrNameLst>
                                          <p:attrName>ppt_x</p:attrName>
                                        </p:attrNameLst>
                                      </p:cBhvr>
                                      <p:tavLst>
                                        <p:tav tm="0">
                                          <p:val>
                                            <p:strVal val="#ppt_x"/>
                                          </p:val>
                                        </p:tav>
                                        <p:tav tm="100000">
                                          <p:val>
                                            <p:strVal val="#ppt_x"/>
                                          </p:val>
                                        </p:tav>
                                      </p:tavLst>
                                    </p:anim>
                                    <p:anim calcmode="lin" valueType="num">
                                      <p:cBhvr>
                                        <p:cTn id="59" dur="500" fill="hold"/>
                                        <p:tgtEl>
                                          <p:spTgt spid="2">
                                            <p:txEl>
                                              <p:pRg st="9" end="9"/>
                                            </p:txEl>
                                          </p:spTgt>
                                        </p:tgtEl>
                                        <p:attrNameLst>
                                          <p:attrName>ppt_y</p:attrName>
                                        </p:attrNameLst>
                                      </p:cBhvr>
                                      <p:tavLst>
                                        <p:tav tm="0">
                                          <p:val>
                                            <p:strVal val="#ppt_y+.1"/>
                                          </p:val>
                                        </p:tav>
                                        <p:tav tm="100000">
                                          <p:val>
                                            <p:strVal val="#ppt_y"/>
                                          </p:val>
                                        </p:tav>
                                      </p:tavLst>
                                    </p:anim>
                                  </p:childTnLst>
                                </p:cTn>
                              </p:par>
                              <p:par>
                                <p:cTn id="60" presetID="42" presetClass="entr" presetSubtype="0" fill="hold" grpId="0" nodeType="withEffect">
                                  <p:stCondLst>
                                    <p:cond delay="0"/>
                                  </p:stCondLst>
                                  <p:childTnLst>
                                    <p:set>
                                      <p:cBhvr>
                                        <p:cTn id="61" dur="1" fill="hold">
                                          <p:stCondLst>
                                            <p:cond delay="0"/>
                                          </p:stCondLst>
                                        </p:cTn>
                                        <p:tgtEl>
                                          <p:spTgt spid="2">
                                            <p:txEl>
                                              <p:pRg st="10" end="10"/>
                                            </p:txEl>
                                          </p:spTgt>
                                        </p:tgtEl>
                                        <p:attrNameLst>
                                          <p:attrName>style.visibility</p:attrName>
                                        </p:attrNameLst>
                                      </p:cBhvr>
                                      <p:to>
                                        <p:strVal val="visible"/>
                                      </p:to>
                                    </p:set>
                                    <p:animEffect transition="in" filter="fade">
                                      <p:cBhvr>
                                        <p:cTn id="62" dur="500"/>
                                        <p:tgtEl>
                                          <p:spTgt spid="2">
                                            <p:txEl>
                                              <p:pRg st="10" end="10"/>
                                            </p:txEl>
                                          </p:spTgt>
                                        </p:tgtEl>
                                      </p:cBhvr>
                                    </p:animEffect>
                                    <p:anim calcmode="lin" valueType="num">
                                      <p:cBhvr>
                                        <p:cTn id="63" dur="500" fill="hold"/>
                                        <p:tgtEl>
                                          <p:spTgt spid="2">
                                            <p:txEl>
                                              <p:pRg st="10" end="10"/>
                                            </p:txEl>
                                          </p:spTgt>
                                        </p:tgtEl>
                                        <p:attrNameLst>
                                          <p:attrName>ppt_x</p:attrName>
                                        </p:attrNameLst>
                                      </p:cBhvr>
                                      <p:tavLst>
                                        <p:tav tm="0">
                                          <p:val>
                                            <p:strVal val="#ppt_x"/>
                                          </p:val>
                                        </p:tav>
                                        <p:tav tm="100000">
                                          <p:val>
                                            <p:strVal val="#ppt_x"/>
                                          </p:val>
                                        </p:tav>
                                      </p:tavLst>
                                    </p:anim>
                                    <p:anim calcmode="lin" valueType="num">
                                      <p:cBhvr>
                                        <p:cTn id="64" dur="500" fill="hold"/>
                                        <p:tgtEl>
                                          <p:spTgt spid="2">
                                            <p:txEl>
                                              <p:pRg st="10" end="10"/>
                                            </p:txEl>
                                          </p:spTgt>
                                        </p:tgtEl>
                                        <p:attrNameLst>
                                          <p:attrName>ppt_y</p:attrName>
                                        </p:attrNameLst>
                                      </p:cBhvr>
                                      <p:tavLst>
                                        <p:tav tm="0">
                                          <p:val>
                                            <p:strVal val="#ppt_y+.1"/>
                                          </p:val>
                                        </p:tav>
                                        <p:tav tm="100000">
                                          <p:val>
                                            <p:strVal val="#ppt_y"/>
                                          </p:val>
                                        </p:tav>
                                      </p:tavLst>
                                    </p:anim>
                                  </p:childTnLst>
                                </p:cTn>
                              </p:par>
                              <p:par>
                                <p:cTn id="65" presetID="42" presetClass="entr" presetSubtype="0" fill="hold" grpId="0" nodeType="withEffect">
                                  <p:stCondLst>
                                    <p:cond delay="0"/>
                                  </p:stCondLst>
                                  <p:childTnLst>
                                    <p:set>
                                      <p:cBhvr>
                                        <p:cTn id="66" dur="1" fill="hold">
                                          <p:stCondLst>
                                            <p:cond delay="0"/>
                                          </p:stCondLst>
                                        </p:cTn>
                                        <p:tgtEl>
                                          <p:spTgt spid="2">
                                            <p:txEl>
                                              <p:pRg st="11" end="11"/>
                                            </p:txEl>
                                          </p:spTgt>
                                        </p:tgtEl>
                                        <p:attrNameLst>
                                          <p:attrName>style.visibility</p:attrName>
                                        </p:attrNameLst>
                                      </p:cBhvr>
                                      <p:to>
                                        <p:strVal val="visible"/>
                                      </p:to>
                                    </p:set>
                                    <p:animEffect transition="in" filter="fade">
                                      <p:cBhvr>
                                        <p:cTn id="67" dur="500"/>
                                        <p:tgtEl>
                                          <p:spTgt spid="2">
                                            <p:txEl>
                                              <p:pRg st="11" end="11"/>
                                            </p:txEl>
                                          </p:spTgt>
                                        </p:tgtEl>
                                      </p:cBhvr>
                                    </p:animEffect>
                                    <p:anim calcmode="lin" valueType="num">
                                      <p:cBhvr>
                                        <p:cTn id="68" dur="500" fill="hold"/>
                                        <p:tgtEl>
                                          <p:spTgt spid="2">
                                            <p:txEl>
                                              <p:pRg st="11" end="11"/>
                                            </p:txEl>
                                          </p:spTgt>
                                        </p:tgtEl>
                                        <p:attrNameLst>
                                          <p:attrName>ppt_x</p:attrName>
                                        </p:attrNameLst>
                                      </p:cBhvr>
                                      <p:tavLst>
                                        <p:tav tm="0">
                                          <p:val>
                                            <p:strVal val="#ppt_x"/>
                                          </p:val>
                                        </p:tav>
                                        <p:tav tm="100000">
                                          <p:val>
                                            <p:strVal val="#ppt_x"/>
                                          </p:val>
                                        </p:tav>
                                      </p:tavLst>
                                    </p:anim>
                                    <p:anim calcmode="lin" valueType="num">
                                      <p:cBhvr>
                                        <p:cTn id="69" dur="500" fill="hold"/>
                                        <p:tgtEl>
                                          <p:spTgt spid="2">
                                            <p:txEl>
                                              <p:pRg st="11" end="11"/>
                                            </p:txEl>
                                          </p:spTgt>
                                        </p:tgtEl>
                                        <p:attrNameLst>
                                          <p:attrName>ppt_y</p:attrName>
                                        </p:attrNameLst>
                                      </p:cBhvr>
                                      <p:tavLst>
                                        <p:tav tm="0">
                                          <p:val>
                                            <p:strVal val="#ppt_y+.1"/>
                                          </p:val>
                                        </p:tav>
                                        <p:tav tm="100000">
                                          <p:val>
                                            <p:strVal val="#ppt_y"/>
                                          </p:val>
                                        </p:tav>
                                      </p:tavLst>
                                    </p:anim>
                                  </p:childTnLst>
                                </p:cTn>
                              </p:par>
                              <p:par>
                                <p:cTn id="70" presetID="42" presetClass="entr" presetSubtype="0" fill="hold" grpId="0" nodeType="withEffect">
                                  <p:stCondLst>
                                    <p:cond delay="0"/>
                                  </p:stCondLst>
                                  <p:childTnLst>
                                    <p:set>
                                      <p:cBhvr>
                                        <p:cTn id="71" dur="1" fill="hold">
                                          <p:stCondLst>
                                            <p:cond delay="0"/>
                                          </p:stCondLst>
                                        </p:cTn>
                                        <p:tgtEl>
                                          <p:spTgt spid="2">
                                            <p:txEl>
                                              <p:pRg st="12" end="12"/>
                                            </p:txEl>
                                          </p:spTgt>
                                        </p:tgtEl>
                                        <p:attrNameLst>
                                          <p:attrName>style.visibility</p:attrName>
                                        </p:attrNameLst>
                                      </p:cBhvr>
                                      <p:to>
                                        <p:strVal val="visible"/>
                                      </p:to>
                                    </p:set>
                                    <p:animEffect transition="in" filter="fade">
                                      <p:cBhvr>
                                        <p:cTn id="72" dur="500"/>
                                        <p:tgtEl>
                                          <p:spTgt spid="2">
                                            <p:txEl>
                                              <p:pRg st="12" end="12"/>
                                            </p:txEl>
                                          </p:spTgt>
                                        </p:tgtEl>
                                      </p:cBhvr>
                                    </p:animEffect>
                                    <p:anim calcmode="lin" valueType="num">
                                      <p:cBhvr>
                                        <p:cTn id="73" dur="500" fill="hold"/>
                                        <p:tgtEl>
                                          <p:spTgt spid="2">
                                            <p:txEl>
                                              <p:pRg st="12" end="12"/>
                                            </p:txEl>
                                          </p:spTgt>
                                        </p:tgtEl>
                                        <p:attrNameLst>
                                          <p:attrName>ppt_x</p:attrName>
                                        </p:attrNameLst>
                                      </p:cBhvr>
                                      <p:tavLst>
                                        <p:tav tm="0">
                                          <p:val>
                                            <p:strVal val="#ppt_x"/>
                                          </p:val>
                                        </p:tav>
                                        <p:tav tm="100000">
                                          <p:val>
                                            <p:strVal val="#ppt_x"/>
                                          </p:val>
                                        </p:tav>
                                      </p:tavLst>
                                    </p:anim>
                                    <p:anim calcmode="lin" valueType="num">
                                      <p:cBhvr>
                                        <p:cTn id="74" dur="500" fill="hold"/>
                                        <p:tgtEl>
                                          <p:spTgt spid="2">
                                            <p:txEl>
                                              <p:pRg st="12" end="12"/>
                                            </p:txEl>
                                          </p:spTgt>
                                        </p:tgtEl>
                                        <p:attrNameLst>
                                          <p:attrName>ppt_y</p:attrName>
                                        </p:attrNameLst>
                                      </p:cBhvr>
                                      <p:tavLst>
                                        <p:tav tm="0">
                                          <p:val>
                                            <p:strVal val="#ppt_y+.1"/>
                                          </p:val>
                                        </p:tav>
                                        <p:tav tm="100000">
                                          <p:val>
                                            <p:strVal val="#ppt_y"/>
                                          </p:val>
                                        </p:tav>
                                      </p:tavLst>
                                    </p:anim>
                                  </p:childTnLst>
                                </p:cTn>
                              </p:par>
                              <p:par>
                                <p:cTn id="75" presetID="42" presetClass="entr" presetSubtype="0" fill="hold" grpId="0" nodeType="withEffect">
                                  <p:stCondLst>
                                    <p:cond delay="0"/>
                                  </p:stCondLst>
                                  <p:childTnLst>
                                    <p:set>
                                      <p:cBhvr>
                                        <p:cTn id="76" dur="1" fill="hold">
                                          <p:stCondLst>
                                            <p:cond delay="0"/>
                                          </p:stCondLst>
                                        </p:cTn>
                                        <p:tgtEl>
                                          <p:spTgt spid="2">
                                            <p:txEl>
                                              <p:pRg st="13" end="13"/>
                                            </p:txEl>
                                          </p:spTgt>
                                        </p:tgtEl>
                                        <p:attrNameLst>
                                          <p:attrName>style.visibility</p:attrName>
                                        </p:attrNameLst>
                                      </p:cBhvr>
                                      <p:to>
                                        <p:strVal val="visible"/>
                                      </p:to>
                                    </p:set>
                                    <p:animEffect transition="in" filter="fade">
                                      <p:cBhvr>
                                        <p:cTn id="77" dur="500"/>
                                        <p:tgtEl>
                                          <p:spTgt spid="2">
                                            <p:txEl>
                                              <p:pRg st="13" end="13"/>
                                            </p:txEl>
                                          </p:spTgt>
                                        </p:tgtEl>
                                      </p:cBhvr>
                                    </p:animEffect>
                                    <p:anim calcmode="lin" valueType="num">
                                      <p:cBhvr>
                                        <p:cTn id="78" dur="500" fill="hold"/>
                                        <p:tgtEl>
                                          <p:spTgt spid="2">
                                            <p:txEl>
                                              <p:pRg st="13" end="13"/>
                                            </p:txEl>
                                          </p:spTgt>
                                        </p:tgtEl>
                                        <p:attrNameLst>
                                          <p:attrName>ppt_x</p:attrName>
                                        </p:attrNameLst>
                                      </p:cBhvr>
                                      <p:tavLst>
                                        <p:tav tm="0">
                                          <p:val>
                                            <p:strVal val="#ppt_x"/>
                                          </p:val>
                                        </p:tav>
                                        <p:tav tm="100000">
                                          <p:val>
                                            <p:strVal val="#ppt_x"/>
                                          </p:val>
                                        </p:tav>
                                      </p:tavLst>
                                    </p:anim>
                                    <p:anim calcmode="lin" valueType="num">
                                      <p:cBhvr>
                                        <p:cTn id="79" dur="500" fill="hold"/>
                                        <p:tgtEl>
                                          <p:spTgt spid="2">
                                            <p:txEl>
                                              <p:pRg st="13" end="1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44_1#725b33bb7?vaa=1&amp;vcp=1&amp;vop=1&amp;pid=6c6fa95a9&amp;color=0,55,96&amp;vtp=1&amp;bt=1&amp;bbb=1&amp;hb=1"/>
          <p:cNvSpPr/>
          <p:nvPr/>
        </p:nvSpPr>
        <p:spPr>
          <a:xfrm>
            <a:off x="502920" y="1866713"/>
            <a:ext cx="10570464" cy="770255"/>
          </a:xfrm>
          <a:prstGeom prst="rect">
            <a:avLst/>
          </a:prstGeom>
          <a:noFill/>
        </p:spPr>
        <p:txBody>
          <a:bodyPr wrap="none" lIns="0" tIns="0" rIns="0" bIns="0" rtlCol="0" anchor="t"/>
          <a:lstStyle/>
          <a:p>
            <a:pPr algn="l" latinLnBrk="1">
              <a:lnSpc>
                <a:spcPts val="3300"/>
              </a:lnSpc>
            </a:pP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10.</a:t>
            </a:r>
            <a:r>
              <a:rPr lang="en-US" altLang="zh-CN" sz="1800" b="0" i="0" dirty="0">
                <a:solidFill>
                  <a:srgbClr val="003760"/>
                </a:solidFill>
                <a:latin typeface="仿宋" panose="02010609060101010101" pitchFamily="34" charset="-122"/>
                <a:ea typeface="仿宋" panose="02010609060101010101" pitchFamily="34" charset="-122"/>
                <a:cs typeface="仿宋" panose="02010609060101010101" pitchFamily="34" charset="-120"/>
              </a:rPr>
              <a:t>[江苏南通2025高二期中]</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西周何尊的青铜器铭文中有“宅兹中国”的字样。唐朝孔颖达在</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《春秋左传正</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义</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·定公十年》中说：“中国有礼仪之大，故称夏；有服章之美，谓之华。”上述对“中国”</a:t>
            </a: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的记载(</a:t>
            </a:r>
            <a:r>
              <a:rPr lang="en-US" altLang="zh-CN"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sp>
        <p:nvSpPr>
          <p:cNvPr id="3" name="QC_5_AN.46_1#725b33bb7.bracket?vaa=1&amp;vcp=1&amp;vop=1&amp;pid=6c6fa95a9&amp;color=0,55,96&amp;vpa=11&amp;vtp=1"/>
          <p:cNvSpPr/>
          <p:nvPr/>
        </p:nvSpPr>
        <p:spPr>
          <a:xfrm>
            <a:off x="10071575" y="2272478"/>
            <a:ext cx="331788" cy="354140"/>
          </a:xfrm>
          <a:prstGeom prst="rect">
            <a:avLst/>
          </a:prstGeom>
          <a:noFill/>
        </p:spPr>
        <p:txBody>
          <a:bodyPr wrap="none" lIns="0" tIns="0" rIns="0" bIns="0" rtlCol="0" anchor="t"/>
          <a:lstStyle/>
          <a:p>
            <a:pPr algn="ctr" latinLnBrk="1">
              <a:lnSpc>
                <a:spcPts val="3100"/>
              </a:lnSpc>
            </a:pPr>
            <a:r>
              <a:rPr lang="en-US" altLang="zh-CN" b="0" i="0" dirty="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dirty="0"/>
          </a:p>
        </p:txBody>
      </p:sp>
      <p:sp>
        <p:nvSpPr>
          <p:cNvPr id="4" name="QC_5_BD.44_2#725b33bb7.choices?vaa=1&amp;vcp=1&amp;vop=1&amp;pid=6c6fa95a9&amp;color=0,55,96&amp;vtp=1&amp;bbb=1"/>
          <p:cNvSpPr/>
          <p:nvPr/>
        </p:nvSpPr>
        <p:spPr>
          <a:xfrm>
            <a:off x="502920" y="2691832"/>
            <a:ext cx="10570464" cy="770255"/>
          </a:xfrm>
          <a:prstGeom prst="rect">
            <a:avLst/>
          </a:prstGeom>
          <a:noFill/>
        </p:spPr>
        <p:txBody>
          <a:bodyPr wrap="none" lIns="0" tIns="0" rIns="0" bIns="0" rtlCol="0" anchor="t"/>
          <a:lstStyle/>
          <a:p>
            <a:pPr latinLnBrk="1">
              <a:lnSpc>
                <a:spcPts val="3300"/>
              </a:lnSpc>
              <a:tabLst>
                <a:tab pos="5393055" algn="l"/>
              </a:tabLst>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诠释多地文明的交融</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反映出中央权力高度集中</a:t>
            </a:r>
            <a:endParaRPr lang="en-US" altLang="zh-CN" sz="1800" dirty="0"/>
          </a:p>
          <a:p>
            <a:pPr latinLnBrk="1">
              <a:lnSpc>
                <a:spcPts val="3100"/>
              </a:lnSpc>
              <a:tabLst>
                <a:tab pos="5393055" algn="l"/>
              </a:tabLst>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体现华夏认同的形成</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分别代表地理和文化中心</a:t>
            </a:r>
            <a:endParaRPr lang="en-US" altLang="zh-CN" sz="1800" dirty="0"/>
          </a:p>
        </p:txBody>
      </p:sp>
      <p:sp>
        <p:nvSpPr>
          <p:cNvPr id="5" name="QC_5_AS.45_1#725b33bb7?vaa=1&amp;vcp=1&amp;vop=1&amp;pid=6c6fa95a9&amp;color=0,55,96&amp;vtp=1&amp;bbb=1&amp;hb=1"/>
          <p:cNvSpPr/>
          <p:nvPr/>
        </p:nvSpPr>
        <p:spPr>
          <a:xfrm>
            <a:off x="502920" y="3511617"/>
            <a:ext cx="10570464" cy="2449640"/>
          </a:xfrm>
          <a:prstGeom prst="rect">
            <a:avLst/>
          </a:prstGeom>
          <a:noFill/>
        </p:spPr>
        <p:txBody>
          <a:bodyPr wrap="none" lIns="0" tIns="0" rIns="0" bIns="0" rtlCol="0" anchor="t"/>
          <a:lstStyle/>
          <a:p>
            <a:pPr algn="l" latinLnBrk="1">
              <a:lnSpc>
                <a:spcPts val="33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【解析】本题结合家国情怀考查中华文化的发展历程。西周何尊铭文“宅兹中国”中的“中国”指都城</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，即地</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理中心</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；唐朝孔颖达所言“中国”强调礼仪与服章的文化内涵，代表文化中心</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，两者分别从地理和文化角度</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阐释</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“中国”概念，D项正确；何尊铭文仅涉及都城选址，未提及不同文明的交融</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，且西周时期中原文明与</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周边文明尚未出现广泛交流</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，排除A项；西周实行分封制，中央权力未高度集中</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，且唐朝孔颖达的论述也</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未涉及政治集权</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，排除B项；华夏认同的形成可追溯至春秋战国时期</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，西周时期尚未形成明确的华夏认同</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观念</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，唐朝孔颖达的定义是对传统华夏文化的阐释，而非“华夏认同的形成”本身，排除C项。</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anim calcmode="lin" valueType="num">
                                      <p:cBhvr>
                                        <p:cTn id="8" dur="500" fill="hold"/>
                                        <p:tgtEl>
                                          <p:spTgt spid="5">
                                            <p:bg/>
                                          </p:spTgt>
                                        </p:tgtEl>
                                        <p:attrNameLst>
                                          <p:attrName>ppt_x</p:attrName>
                                        </p:attrNameLst>
                                      </p:cBhvr>
                                      <p:tavLst>
                                        <p:tav tm="0">
                                          <p:val>
                                            <p:strVal val="#ppt_x"/>
                                          </p:val>
                                        </p:tav>
                                        <p:tav tm="100000">
                                          <p:val>
                                            <p:strVal val="#ppt_x"/>
                                          </p:val>
                                        </p:tav>
                                      </p:tavLst>
                                    </p:anim>
                                    <p:anim calcmode="lin" valueType="num">
                                      <p:cBhvr>
                                        <p:cTn id="9" dur="500" fill="hold"/>
                                        <p:tgtEl>
                                          <p:spTgt spid="5">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Effect transition="in" filter="fade">
                                      <p:cBhvr>
                                        <p:cTn id="12" dur="500"/>
                                        <p:tgtEl>
                                          <p:spTgt spid="5">
                                            <p:txEl>
                                              <p:pRg st="0" end="0"/>
                                            </p:txEl>
                                          </p:spTgt>
                                        </p:tgtEl>
                                      </p:cBhvr>
                                    </p:animEffect>
                                    <p:anim calcmode="lin" valueType="num">
                                      <p:cBhvr>
                                        <p:cTn id="13"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5">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5">
                                            <p:txEl>
                                              <p:pRg st="1" end="1"/>
                                            </p:txEl>
                                          </p:spTgt>
                                        </p:tgtEl>
                                        <p:attrNameLst>
                                          <p:attrName>style.visibility</p:attrName>
                                        </p:attrNameLst>
                                      </p:cBhvr>
                                      <p:to>
                                        <p:strVal val="visible"/>
                                      </p:to>
                                    </p:set>
                                    <p:animEffect transition="in" filter="fade">
                                      <p:cBhvr>
                                        <p:cTn id="17" dur="500"/>
                                        <p:tgtEl>
                                          <p:spTgt spid="5">
                                            <p:txEl>
                                              <p:pRg st="1" end="1"/>
                                            </p:txEl>
                                          </p:spTgt>
                                        </p:tgtEl>
                                      </p:cBhvr>
                                    </p:animEffect>
                                    <p:anim calcmode="lin" valueType="num">
                                      <p:cBhvr>
                                        <p:cTn id="18"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5">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5">
                                            <p:txEl>
                                              <p:pRg st="2" end="2"/>
                                            </p:txEl>
                                          </p:spTgt>
                                        </p:tgtEl>
                                        <p:attrNameLst>
                                          <p:attrName>style.visibility</p:attrName>
                                        </p:attrNameLst>
                                      </p:cBhvr>
                                      <p:to>
                                        <p:strVal val="visible"/>
                                      </p:to>
                                    </p:set>
                                    <p:animEffect transition="in" filter="fade">
                                      <p:cBhvr>
                                        <p:cTn id="22" dur="500"/>
                                        <p:tgtEl>
                                          <p:spTgt spid="5">
                                            <p:txEl>
                                              <p:pRg st="2" end="2"/>
                                            </p:txEl>
                                          </p:spTgt>
                                        </p:tgtEl>
                                      </p:cBhvr>
                                    </p:animEffect>
                                    <p:anim calcmode="lin" valueType="num">
                                      <p:cBhvr>
                                        <p:cTn id="23"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5">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5">
                                            <p:txEl>
                                              <p:pRg st="3" end="3"/>
                                            </p:txEl>
                                          </p:spTgt>
                                        </p:tgtEl>
                                        <p:attrNameLst>
                                          <p:attrName>style.visibility</p:attrName>
                                        </p:attrNameLst>
                                      </p:cBhvr>
                                      <p:to>
                                        <p:strVal val="visible"/>
                                      </p:to>
                                    </p:set>
                                    <p:animEffect transition="in" filter="fade">
                                      <p:cBhvr>
                                        <p:cTn id="27" dur="500"/>
                                        <p:tgtEl>
                                          <p:spTgt spid="5">
                                            <p:txEl>
                                              <p:pRg st="3" end="3"/>
                                            </p:txEl>
                                          </p:spTgt>
                                        </p:tgtEl>
                                      </p:cBhvr>
                                    </p:animEffect>
                                    <p:anim calcmode="lin" valueType="num">
                                      <p:cBhvr>
                                        <p:cTn id="28" dur="500" fill="hold"/>
                                        <p:tgtEl>
                                          <p:spTgt spid="5">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5">
                                            <p:txEl>
                                              <p:pRg st="3" end="3"/>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5">
                                            <p:txEl>
                                              <p:pRg st="4" end="4"/>
                                            </p:txEl>
                                          </p:spTgt>
                                        </p:tgtEl>
                                        <p:attrNameLst>
                                          <p:attrName>style.visibility</p:attrName>
                                        </p:attrNameLst>
                                      </p:cBhvr>
                                      <p:to>
                                        <p:strVal val="visible"/>
                                      </p:to>
                                    </p:set>
                                    <p:animEffect transition="in" filter="fade">
                                      <p:cBhvr>
                                        <p:cTn id="32" dur="500"/>
                                        <p:tgtEl>
                                          <p:spTgt spid="5">
                                            <p:txEl>
                                              <p:pRg st="4" end="4"/>
                                            </p:txEl>
                                          </p:spTgt>
                                        </p:tgtEl>
                                      </p:cBhvr>
                                    </p:animEffect>
                                    <p:anim calcmode="lin" valueType="num">
                                      <p:cBhvr>
                                        <p:cTn id="33" dur="500" fill="hold"/>
                                        <p:tgtEl>
                                          <p:spTgt spid="5">
                                            <p:txEl>
                                              <p:pRg st="4" end="4"/>
                                            </p:txEl>
                                          </p:spTgt>
                                        </p:tgtEl>
                                        <p:attrNameLst>
                                          <p:attrName>ppt_x</p:attrName>
                                        </p:attrNameLst>
                                      </p:cBhvr>
                                      <p:tavLst>
                                        <p:tav tm="0">
                                          <p:val>
                                            <p:strVal val="#ppt_x"/>
                                          </p:val>
                                        </p:tav>
                                        <p:tav tm="100000">
                                          <p:val>
                                            <p:strVal val="#ppt_x"/>
                                          </p:val>
                                        </p:tav>
                                      </p:tavLst>
                                    </p:anim>
                                    <p:anim calcmode="lin" valueType="num">
                                      <p:cBhvr>
                                        <p:cTn id="34" dur="500" fill="hold"/>
                                        <p:tgtEl>
                                          <p:spTgt spid="5">
                                            <p:txEl>
                                              <p:pRg st="4" end="4"/>
                                            </p:txEl>
                                          </p:spTgt>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5">
                                            <p:txEl>
                                              <p:pRg st="5" end="5"/>
                                            </p:txEl>
                                          </p:spTgt>
                                        </p:tgtEl>
                                        <p:attrNameLst>
                                          <p:attrName>style.visibility</p:attrName>
                                        </p:attrNameLst>
                                      </p:cBhvr>
                                      <p:to>
                                        <p:strVal val="visible"/>
                                      </p:to>
                                    </p:set>
                                    <p:animEffect transition="in" filter="fade">
                                      <p:cBhvr>
                                        <p:cTn id="37" dur="500"/>
                                        <p:tgtEl>
                                          <p:spTgt spid="5">
                                            <p:txEl>
                                              <p:pRg st="5" end="5"/>
                                            </p:txEl>
                                          </p:spTgt>
                                        </p:tgtEl>
                                      </p:cBhvr>
                                    </p:animEffect>
                                    <p:anim calcmode="lin" valueType="num">
                                      <p:cBhvr>
                                        <p:cTn id="38" dur="500" fill="hold"/>
                                        <p:tgtEl>
                                          <p:spTgt spid="5">
                                            <p:txEl>
                                              <p:pRg st="5" end="5"/>
                                            </p:txEl>
                                          </p:spTgt>
                                        </p:tgtEl>
                                        <p:attrNameLst>
                                          <p:attrName>ppt_x</p:attrName>
                                        </p:attrNameLst>
                                      </p:cBhvr>
                                      <p:tavLst>
                                        <p:tav tm="0">
                                          <p:val>
                                            <p:strVal val="#ppt_x"/>
                                          </p:val>
                                        </p:tav>
                                        <p:tav tm="100000">
                                          <p:val>
                                            <p:strVal val="#ppt_x"/>
                                          </p:val>
                                        </p:tav>
                                      </p:tavLst>
                                    </p:anim>
                                    <p:anim calcmode="lin" valueType="num">
                                      <p:cBhvr>
                                        <p:cTn id="39" dur="500" fill="hold"/>
                                        <p:tgtEl>
                                          <p:spTgt spid="5">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40" fill="hold">
                      <p:stCondLst>
                        <p:cond delay="indefinite"/>
                      </p:stCondLst>
                      <p:childTnLst>
                        <p:par>
                          <p:cTn id="41" fill="hold">
                            <p:stCondLst>
                              <p:cond delay="0"/>
                            </p:stCondLst>
                            <p:childTnLst>
                              <p:par>
                                <p:cTn id="42" presetID="42" presetClass="entr" presetSubtype="0" fill="hold" grpId="0" nodeType="clickEffect">
                                  <p:stCondLst>
                                    <p:cond delay="0"/>
                                  </p:stCondLst>
                                  <p:childTnLst>
                                    <p:set>
                                      <p:cBhvr>
                                        <p:cTn id="43" dur="1" fill="hold">
                                          <p:stCondLst>
                                            <p:cond delay="0"/>
                                          </p:stCondLst>
                                        </p:cTn>
                                        <p:tgtEl>
                                          <p:spTgt spid="3">
                                            <p:bg/>
                                          </p:spTgt>
                                        </p:tgtEl>
                                        <p:attrNameLst>
                                          <p:attrName>style.visibility</p:attrName>
                                        </p:attrNameLst>
                                      </p:cBhvr>
                                      <p:to>
                                        <p:strVal val="visible"/>
                                      </p:to>
                                    </p:set>
                                    <p:animEffect transition="in" filter="fade">
                                      <p:cBhvr>
                                        <p:cTn id="44" dur="500"/>
                                        <p:tgtEl>
                                          <p:spTgt spid="3">
                                            <p:bg/>
                                          </p:spTgt>
                                        </p:tgtEl>
                                      </p:cBhvr>
                                    </p:animEffect>
                                    <p:anim calcmode="lin" valueType="num">
                                      <p:cBhvr>
                                        <p:cTn id="45" dur="500" fill="hold"/>
                                        <p:tgtEl>
                                          <p:spTgt spid="3">
                                            <p:bg/>
                                          </p:spTgt>
                                        </p:tgtEl>
                                        <p:attrNameLst>
                                          <p:attrName>ppt_x</p:attrName>
                                        </p:attrNameLst>
                                      </p:cBhvr>
                                      <p:tavLst>
                                        <p:tav tm="0">
                                          <p:val>
                                            <p:strVal val="#ppt_x"/>
                                          </p:val>
                                        </p:tav>
                                        <p:tav tm="100000">
                                          <p:val>
                                            <p:strVal val="#ppt_x"/>
                                          </p:val>
                                        </p:tav>
                                      </p:tavLst>
                                    </p:anim>
                                    <p:anim calcmode="lin" valueType="num">
                                      <p:cBhvr>
                                        <p:cTn id="46" dur="500" fill="hold"/>
                                        <p:tgtEl>
                                          <p:spTgt spid="3">
                                            <p:bg/>
                                          </p:spTgt>
                                        </p:tgtEl>
                                        <p:attrNameLst>
                                          <p:attrName>ppt_y</p:attrName>
                                        </p:attrNameLst>
                                      </p:cBhvr>
                                      <p:tavLst>
                                        <p:tav tm="0">
                                          <p:val>
                                            <p:strVal val="#ppt_y+.1"/>
                                          </p:val>
                                        </p:tav>
                                        <p:tav tm="100000">
                                          <p:val>
                                            <p:strVal val="#ppt_y"/>
                                          </p:val>
                                        </p:tav>
                                      </p:tavLst>
                                    </p:anim>
                                  </p:childTnLst>
                                </p:cTn>
                              </p:par>
                              <p:par>
                                <p:cTn id="47" presetID="42" presetClass="entr" presetSubtype="0" fill="hold" grpId="0" nodeType="withEffect">
                                  <p:stCondLst>
                                    <p:cond delay="0"/>
                                  </p:stCondLst>
                                  <p:childTnLst>
                                    <p:set>
                                      <p:cBhvr>
                                        <p:cTn id="48" dur="1" fill="hold">
                                          <p:stCondLst>
                                            <p:cond delay="0"/>
                                          </p:stCondLst>
                                        </p:cTn>
                                        <p:tgtEl>
                                          <p:spTgt spid="3">
                                            <p:txEl>
                                              <p:pRg st="0" end="0"/>
                                            </p:txEl>
                                          </p:spTgt>
                                        </p:tgtEl>
                                        <p:attrNameLst>
                                          <p:attrName>style.visibility</p:attrName>
                                        </p:attrNameLst>
                                      </p:cBhvr>
                                      <p:to>
                                        <p:strVal val="visible"/>
                                      </p:to>
                                    </p:set>
                                    <p:animEffect transition="in" filter="fade">
                                      <p:cBhvr>
                                        <p:cTn id="49" dur="500"/>
                                        <p:tgtEl>
                                          <p:spTgt spid="3">
                                            <p:txEl>
                                              <p:pRg st="0" end="0"/>
                                            </p:txEl>
                                          </p:spTgt>
                                        </p:tgtEl>
                                      </p:cBhvr>
                                    </p:animEffect>
                                    <p:anim calcmode="lin" valueType="num">
                                      <p:cBhvr>
                                        <p:cTn id="50"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51" dur="5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48_1#c04608f80?vaa=1&amp;vcp=1&amp;vop=1&amp;pid=6c6fa95a9&amp;color=0,55,96&amp;vtp=1&amp;bt=1&amp;bbb=1&amp;hb=1"/>
          <p:cNvSpPr/>
          <p:nvPr/>
        </p:nvSpPr>
        <p:spPr>
          <a:xfrm>
            <a:off x="502920" y="1869254"/>
            <a:ext cx="10570464" cy="1189355"/>
          </a:xfrm>
          <a:prstGeom prst="rect">
            <a:avLst/>
          </a:prstGeom>
          <a:noFill/>
        </p:spPr>
        <p:txBody>
          <a:bodyPr wrap="none" lIns="0" tIns="0" rIns="0" bIns="0" rtlCol="0" anchor="t"/>
          <a:lstStyle/>
          <a:p>
            <a:pPr algn="l" latinLnBrk="1">
              <a:lnSpc>
                <a:spcPts val="3300"/>
              </a:lnSpc>
            </a:pP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11.</a:t>
            </a:r>
            <a:r>
              <a:rPr lang="en-US" altLang="zh-CN" sz="1800" b="0" i="0" dirty="0">
                <a:solidFill>
                  <a:srgbClr val="003760"/>
                </a:solidFill>
                <a:latin typeface="仿宋" panose="02010609060101010101" pitchFamily="34" charset="-122"/>
                <a:ea typeface="仿宋" panose="02010609060101010101" pitchFamily="34" charset="-122"/>
                <a:cs typeface="仿宋" panose="02010609060101010101" pitchFamily="34" charset="-120"/>
              </a:rPr>
              <a:t>[湖北武汉2025期末]</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春秋战国时期，有学派主张通过规范化的礼仪和音乐培养人格，认为“乐者</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，通伦</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理者也</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”；另一派则强调“大音希声”，倡导回归朴素本真；还有学派抨击礼乐“亏夺民衣食之财</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”，主张实用</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至上</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这些迥然不同的观点说明了(</a:t>
            </a:r>
            <a:r>
              <a:rPr lang="en-US" altLang="zh-CN"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sp>
        <p:nvSpPr>
          <p:cNvPr id="3" name="QC_5_AN.50_1#c04608f80.bracket?vaa=1&amp;vcp=1&amp;vop=1&amp;pid=6c6fa95a9&amp;color=0,55,96&amp;vpa=12&amp;vtp=1"/>
          <p:cNvSpPr/>
          <p:nvPr/>
        </p:nvSpPr>
        <p:spPr>
          <a:xfrm>
            <a:off x="4115276" y="2694119"/>
            <a:ext cx="319088" cy="354140"/>
          </a:xfrm>
          <a:prstGeom prst="rect">
            <a:avLst/>
          </a:prstGeom>
          <a:noFill/>
        </p:spPr>
        <p:txBody>
          <a:bodyPr wrap="none" lIns="0" tIns="0" rIns="0" bIns="0" rtlCol="0" anchor="t"/>
          <a:lstStyle/>
          <a:p>
            <a:pPr algn="ctr" latinLnBrk="1">
              <a:lnSpc>
                <a:spcPts val="3100"/>
              </a:lnSpc>
            </a:pPr>
            <a:r>
              <a:rPr lang="en-US" altLang="zh-CN" b="0" i="0" dirty="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dirty="0"/>
          </a:p>
        </p:txBody>
      </p:sp>
      <p:sp>
        <p:nvSpPr>
          <p:cNvPr id="4" name="QC_5_BD.48_2#c04608f80.choices?vaa=1&amp;vcp=1&amp;vop=1&amp;pid=6c6fa95a9&amp;color=0,55,96&amp;vtp=1&amp;bbb=1"/>
          <p:cNvSpPr/>
          <p:nvPr/>
        </p:nvSpPr>
        <p:spPr>
          <a:xfrm>
            <a:off x="502920" y="3106488"/>
            <a:ext cx="10570464" cy="770255"/>
          </a:xfrm>
          <a:prstGeom prst="rect">
            <a:avLst/>
          </a:prstGeom>
          <a:noFill/>
        </p:spPr>
        <p:txBody>
          <a:bodyPr wrap="none" lIns="0" tIns="0" rIns="0" bIns="0" rtlCol="0" anchor="t"/>
          <a:lstStyle/>
          <a:p>
            <a:pPr latinLnBrk="1">
              <a:lnSpc>
                <a:spcPts val="3300"/>
              </a:lnSpc>
              <a:tabLst>
                <a:tab pos="5393055" algn="l"/>
              </a:tabLst>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小生产者艺术素养不足</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礼乐制度丧失教化功能</a:t>
            </a:r>
            <a:endParaRPr lang="en-US" altLang="zh-CN" sz="1800" dirty="0"/>
          </a:p>
          <a:p>
            <a:pPr latinLnBrk="1">
              <a:lnSpc>
                <a:spcPts val="3100"/>
              </a:lnSpc>
              <a:tabLst>
                <a:tab pos="5393055" algn="l"/>
              </a:tabLst>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社会转型催生多元观念</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百家争鸣推动思想解放</a:t>
            </a:r>
            <a:endParaRPr lang="en-US" altLang="zh-CN" sz="1800" dirty="0"/>
          </a:p>
        </p:txBody>
      </p:sp>
      <p:sp>
        <p:nvSpPr>
          <p:cNvPr id="5" name="QC_5_AS.49_1#c04608f80?vaa=1&amp;vcp=1&amp;vop=1&amp;pid=6c6fa95a9&amp;color=0,55,96&amp;vtp=1&amp;bbb=1&amp;hb=1"/>
          <p:cNvSpPr/>
          <p:nvPr/>
        </p:nvSpPr>
        <p:spPr>
          <a:xfrm>
            <a:off x="502920" y="3926273"/>
            <a:ext cx="10570464" cy="2030540"/>
          </a:xfrm>
          <a:prstGeom prst="rect">
            <a:avLst/>
          </a:prstGeom>
          <a:noFill/>
        </p:spPr>
        <p:txBody>
          <a:bodyPr wrap="none" lIns="0" tIns="0" rIns="0" bIns="0" rtlCol="0" anchor="t"/>
          <a:lstStyle/>
          <a:p>
            <a:pPr algn="l" latinLnBrk="1">
              <a:lnSpc>
                <a:spcPts val="33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【解析】本题结合唯物史观考查春秋战国时期的多元观点。春秋战国时期社会大变革，经济</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、政治变革促</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使思想领域呈现百家争鸣局面</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，题干中不同学派观点各异</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，正是这一时期多元观念受社会转型而产生的体</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现</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，C项正确；“主张实用至上”代表的是小生产者利益，但不能就此说明小生产者艺术素养不足，</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排除A</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项</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；有学派主张通过规范化的礼仪和音乐培养人格，说明礼乐制度并未完全丧失教化功能，排除B项</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；百</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家争鸣是思想解放的表现而非原因</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，题干强调观点差异的根源是社会转型而非百家争鸣本身，排除D项。</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anim calcmode="lin" valueType="num">
                                      <p:cBhvr>
                                        <p:cTn id="8" dur="500" fill="hold"/>
                                        <p:tgtEl>
                                          <p:spTgt spid="5">
                                            <p:bg/>
                                          </p:spTgt>
                                        </p:tgtEl>
                                        <p:attrNameLst>
                                          <p:attrName>ppt_x</p:attrName>
                                        </p:attrNameLst>
                                      </p:cBhvr>
                                      <p:tavLst>
                                        <p:tav tm="0">
                                          <p:val>
                                            <p:strVal val="#ppt_x"/>
                                          </p:val>
                                        </p:tav>
                                        <p:tav tm="100000">
                                          <p:val>
                                            <p:strVal val="#ppt_x"/>
                                          </p:val>
                                        </p:tav>
                                      </p:tavLst>
                                    </p:anim>
                                    <p:anim calcmode="lin" valueType="num">
                                      <p:cBhvr>
                                        <p:cTn id="9" dur="500" fill="hold"/>
                                        <p:tgtEl>
                                          <p:spTgt spid="5">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Effect transition="in" filter="fade">
                                      <p:cBhvr>
                                        <p:cTn id="12" dur="500"/>
                                        <p:tgtEl>
                                          <p:spTgt spid="5">
                                            <p:txEl>
                                              <p:pRg st="0" end="0"/>
                                            </p:txEl>
                                          </p:spTgt>
                                        </p:tgtEl>
                                      </p:cBhvr>
                                    </p:animEffect>
                                    <p:anim calcmode="lin" valueType="num">
                                      <p:cBhvr>
                                        <p:cTn id="13"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5">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5">
                                            <p:txEl>
                                              <p:pRg st="1" end="1"/>
                                            </p:txEl>
                                          </p:spTgt>
                                        </p:tgtEl>
                                        <p:attrNameLst>
                                          <p:attrName>style.visibility</p:attrName>
                                        </p:attrNameLst>
                                      </p:cBhvr>
                                      <p:to>
                                        <p:strVal val="visible"/>
                                      </p:to>
                                    </p:set>
                                    <p:animEffect transition="in" filter="fade">
                                      <p:cBhvr>
                                        <p:cTn id="17" dur="500"/>
                                        <p:tgtEl>
                                          <p:spTgt spid="5">
                                            <p:txEl>
                                              <p:pRg st="1" end="1"/>
                                            </p:txEl>
                                          </p:spTgt>
                                        </p:tgtEl>
                                      </p:cBhvr>
                                    </p:animEffect>
                                    <p:anim calcmode="lin" valueType="num">
                                      <p:cBhvr>
                                        <p:cTn id="18"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5">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5">
                                            <p:txEl>
                                              <p:pRg st="2" end="2"/>
                                            </p:txEl>
                                          </p:spTgt>
                                        </p:tgtEl>
                                        <p:attrNameLst>
                                          <p:attrName>style.visibility</p:attrName>
                                        </p:attrNameLst>
                                      </p:cBhvr>
                                      <p:to>
                                        <p:strVal val="visible"/>
                                      </p:to>
                                    </p:set>
                                    <p:animEffect transition="in" filter="fade">
                                      <p:cBhvr>
                                        <p:cTn id="22" dur="500"/>
                                        <p:tgtEl>
                                          <p:spTgt spid="5">
                                            <p:txEl>
                                              <p:pRg st="2" end="2"/>
                                            </p:txEl>
                                          </p:spTgt>
                                        </p:tgtEl>
                                      </p:cBhvr>
                                    </p:animEffect>
                                    <p:anim calcmode="lin" valueType="num">
                                      <p:cBhvr>
                                        <p:cTn id="23"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5">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5">
                                            <p:txEl>
                                              <p:pRg st="3" end="3"/>
                                            </p:txEl>
                                          </p:spTgt>
                                        </p:tgtEl>
                                        <p:attrNameLst>
                                          <p:attrName>style.visibility</p:attrName>
                                        </p:attrNameLst>
                                      </p:cBhvr>
                                      <p:to>
                                        <p:strVal val="visible"/>
                                      </p:to>
                                    </p:set>
                                    <p:animEffect transition="in" filter="fade">
                                      <p:cBhvr>
                                        <p:cTn id="27" dur="500"/>
                                        <p:tgtEl>
                                          <p:spTgt spid="5">
                                            <p:txEl>
                                              <p:pRg st="3" end="3"/>
                                            </p:txEl>
                                          </p:spTgt>
                                        </p:tgtEl>
                                      </p:cBhvr>
                                    </p:animEffect>
                                    <p:anim calcmode="lin" valueType="num">
                                      <p:cBhvr>
                                        <p:cTn id="28" dur="500" fill="hold"/>
                                        <p:tgtEl>
                                          <p:spTgt spid="5">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5">
                                            <p:txEl>
                                              <p:pRg st="3" end="3"/>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5">
                                            <p:txEl>
                                              <p:pRg st="4" end="4"/>
                                            </p:txEl>
                                          </p:spTgt>
                                        </p:tgtEl>
                                        <p:attrNameLst>
                                          <p:attrName>style.visibility</p:attrName>
                                        </p:attrNameLst>
                                      </p:cBhvr>
                                      <p:to>
                                        <p:strVal val="visible"/>
                                      </p:to>
                                    </p:set>
                                    <p:animEffect transition="in" filter="fade">
                                      <p:cBhvr>
                                        <p:cTn id="32" dur="500"/>
                                        <p:tgtEl>
                                          <p:spTgt spid="5">
                                            <p:txEl>
                                              <p:pRg st="4" end="4"/>
                                            </p:txEl>
                                          </p:spTgt>
                                        </p:tgtEl>
                                      </p:cBhvr>
                                    </p:animEffect>
                                    <p:anim calcmode="lin" valueType="num">
                                      <p:cBhvr>
                                        <p:cTn id="33" dur="500" fill="hold"/>
                                        <p:tgtEl>
                                          <p:spTgt spid="5">
                                            <p:txEl>
                                              <p:pRg st="4" end="4"/>
                                            </p:txEl>
                                          </p:spTgt>
                                        </p:tgtEl>
                                        <p:attrNameLst>
                                          <p:attrName>ppt_x</p:attrName>
                                        </p:attrNameLst>
                                      </p:cBhvr>
                                      <p:tavLst>
                                        <p:tav tm="0">
                                          <p:val>
                                            <p:strVal val="#ppt_x"/>
                                          </p:val>
                                        </p:tav>
                                        <p:tav tm="100000">
                                          <p:val>
                                            <p:strVal val="#ppt_x"/>
                                          </p:val>
                                        </p:tav>
                                      </p:tavLst>
                                    </p:anim>
                                    <p:anim calcmode="lin" valueType="num">
                                      <p:cBhvr>
                                        <p:cTn id="34" dur="500" fill="hold"/>
                                        <p:tgtEl>
                                          <p:spTgt spid="5">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42" presetClass="entr" presetSubtype="0" fill="hold" grpId="0" nodeType="clickEffect">
                                  <p:stCondLst>
                                    <p:cond delay="0"/>
                                  </p:stCondLst>
                                  <p:childTnLst>
                                    <p:set>
                                      <p:cBhvr>
                                        <p:cTn id="38" dur="1" fill="hold">
                                          <p:stCondLst>
                                            <p:cond delay="0"/>
                                          </p:stCondLst>
                                        </p:cTn>
                                        <p:tgtEl>
                                          <p:spTgt spid="3">
                                            <p:bg/>
                                          </p:spTgt>
                                        </p:tgtEl>
                                        <p:attrNameLst>
                                          <p:attrName>style.visibility</p:attrName>
                                        </p:attrNameLst>
                                      </p:cBhvr>
                                      <p:to>
                                        <p:strVal val="visible"/>
                                      </p:to>
                                    </p:set>
                                    <p:animEffect transition="in" filter="fade">
                                      <p:cBhvr>
                                        <p:cTn id="39" dur="500"/>
                                        <p:tgtEl>
                                          <p:spTgt spid="3">
                                            <p:bg/>
                                          </p:spTgt>
                                        </p:tgtEl>
                                      </p:cBhvr>
                                    </p:animEffect>
                                    <p:anim calcmode="lin" valueType="num">
                                      <p:cBhvr>
                                        <p:cTn id="40" dur="500" fill="hold"/>
                                        <p:tgtEl>
                                          <p:spTgt spid="3">
                                            <p:bg/>
                                          </p:spTgt>
                                        </p:tgtEl>
                                        <p:attrNameLst>
                                          <p:attrName>ppt_x</p:attrName>
                                        </p:attrNameLst>
                                      </p:cBhvr>
                                      <p:tavLst>
                                        <p:tav tm="0">
                                          <p:val>
                                            <p:strVal val="#ppt_x"/>
                                          </p:val>
                                        </p:tav>
                                        <p:tav tm="100000">
                                          <p:val>
                                            <p:strVal val="#ppt_x"/>
                                          </p:val>
                                        </p:tav>
                                      </p:tavLst>
                                    </p:anim>
                                    <p:anim calcmode="lin" valueType="num">
                                      <p:cBhvr>
                                        <p:cTn id="41" dur="500" fill="hold"/>
                                        <p:tgtEl>
                                          <p:spTgt spid="3">
                                            <p:bg/>
                                          </p:spTgt>
                                        </p:tgtEl>
                                        <p:attrNameLst>
                                          <p:attrName>ppt_y</p:attrName>
                                        </p:attrNameLst>
                                      </p:cBhvr>
                                      <p:tavLst>
                                        <p:tav tm="0">
                                          <p:val>
                                            <p:strVal val="#ppt_y+.1"/>
                                          </p:val>
                                        </p:tav>
                                        <p:tav tm="100000">
                                          <p:val>
                                            <p:strVal val="#ppt_y"/>
                                          </p:val>
                                        </p:tav>
                                      </p:tavLst>
                                    </p:anim>
                                  </p:childTnLst>
                                </p:cTn>
                              </p:par>
                              <p:par>
                                <p:cTn id="42" presetID="42" presetClass="entr" presetSubtype="0" fill="hold" grpId="0" nodeType="withEffect">
                                  <p:stCondLst>
                                    <p:cond delay="0"/>
                                  </p:stCondLst>
                                  <p:childTnLst>
                                    <p:set>
                                      <p:cBhvr>
                                        <p:cTn id="43" dur="1" fill="hold">
                                          <p:stCondLst>
                                            <p:cond delay="0"/>
                                          </p:stCondLst>
                                        </p:cTn>
                                        <p:tgtEl>
                                          <p:spTgt spid="3">
                                            <p:txEl>
                                              <p:pRg st="0" end="0"/>
                                            </p:txEl>
                                          </p:spTgt>
                                        </p:tgtEl>
                                        <p:attrNameLst>
                                          <p:attrName>style.visibility</p:attrName>
                                        </p:attrNameLst>
                                      </p:cBhvr>
                                      <p:to>
                                        <p:strVal val="visible"/>
                                      </p:to>
                                    </p:set>
                                    <p:animEffect transition="in" filter="fade">
                                      <p:cBhvr>
                                        <p:cTn id="44" dur="500"/>
                                        <p:tgtEl>
                                          <p:spTgt spid="3">
                                            <p:txEl>
                                              <p:pRg st="0" end="0"/>
                                            </p:txEl>
                                          </p:spTgt>
                                        </p:tgtEl>
                                      </p:cBhvr>
                                    </p:animEffect>
                                    <p:anim calcmode="lin" valueType="num">
                                      <p:cBhvr>
                                        <p:cTn id="45"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46" dur="5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C_2#f5b6d7dee.fixed?vcp=1&amp;pid=f0688ca54&amp;color=0,55,96&amp;tib=255,255,255&amp;vtp=1" descr="preencoded.png"/>
          <p:cNvPicPr>
            <a:picLocks noChangeAspect="1"/>
          </p:cNvPicPr>
          <p:nvPr/>
        </p:nvPicPr>
        <p:blipFill>
          <a:blip r:embed="rId1"/>
          <a:stretch>
            <a:fillRect/>
          </a:stretch>
        </p:blipFill>
        <p:spPr>
          <a:xfrm>
            <a:off x="649224" y="2624328"/>
            <a:ext cx="3419856" cy="1188720"/>
          </a:xfrm>
          <a:prstGeom prst="rect">
            <a:avLst/>
          </a:prstGeom>
        </p:spPr>
      </p:pic>
      <p:sp>
        <p:nvSpPr>
          <p:cNvPr id="3" name="C_2_BD#f5b6d7dee.fixed?vcp=1&amp;pid=f0688ca54&amp;color=61,88,159&amp;vtp=1&amp;bbb=1"/>
          <p:cNvSpPr/>
          <p:nvPr/>
        </p:nvSpPr>
        <p:spPr>
          <a:xfrm>
            <a:off x="649224" y="2624328"/>
            <a:ext cx="2916936" cy="1225296"/>
          </a:xfrm>
          <a:prstGeom prst="rect">
            <a:avLst/>
          </a:prstGeom>
          <a:noFill/>
        </p:spPr>
        <p:txBody>
          <a:bodyPr wrap="none" lIns="0" tIns="0" rIns="0" bIns="0" rtlCol="0" anchor="ctr"/>
          <a:lstStyle/>
          <a:p>
            <a:pPr algn="ctr" latinLnBrk="1">
              <a:lnSpc>
                <a:spcPts val="6600"/>
              </a:lnSpc>
            </a:pPr>
            <a:r>
              <a:rPr lang="en-US" altLang="zh-CN" sz="5400" b="1" i="0" dirty="0">
                <a:solidFill>
                  <a:srgbClr val="3D589F"/>
                </a:solidFill>
                <a:latin typeface="印品黑体" pitchFamily="34" charset="0"/>
                <a:ea typeface="印品黑体" pitchFamily="34" charset="-122"/>
                <a:cs typeface="印品黑体" pitchFamily="34" charset="-120"/>
              </a:rPr>
              <a:t>第1课</a:t>
            </a:r>
            <a:endParaRPr lang="en-US" altLang="zh-CN" sz="5400" dirty="0"/>
          </a:p>
        </p:txBody>
      </p:sp>
      <p:sp>
        <p:nvSpPr>
          <p:cNvPr id="4" name="C_2_BD#f5b6d7dee.fixed?vcp=1&amp;pid=f0688ca54&amp;color=61,88,159&amp;vtp=1&amp;bbb=1&amp;hb=1"/>
          <p:cNvSpPr/>
          <p:nvPr/>
        </p:nvSpPr>
        <p:spPr>
          <a:xfrm>
            <a:off x="4251960" y="2267712"/>
            <a:ext cx="7918704" cy="1911096"/>
          </a:xfrm>
          <a:prstGeom prst="rect">
            <a:avLst/>
          </a:prstGeom>
          <a:noFill/>
        </p:spPr>
        <p:txBody>
          <a:bodyPr wrap="none" lIns="0" tIns="0" rIns="0" bIns="0" rtlCol="0" anchor="ctr"/>
          <a:lstStyle/>
          <a:p>
            <a:pPr algn="l" latinLnBrk="1">
              <a:lnSpc>
                <a:spcPts val="6500"/>
              </a:lnSpc>
            </a:pPr>
            <a:r>
              <a:rPr lang="en-US" altLang="zh-CN" sz="5400" b="0" i="0">
                <a:solidFill>
                  <a:srgbClr val="3D589F"/>
                </a:solidFill>
                <a:latin typeface="印品黑体" pitchFamily="34" charset="0"/>
                <a:ea typeface="印品黑体" pitchFamily="34" charset="-122"/>
                <a:cs typeface="印品黑体" pitchFamily="34" charset="-120"/>
              </a:rPr>
              <a:t>中华优秀传统文化的内涵</a:t>
            </a:r>
            <a:endParaRPr lang="en-US" altLang="zh-CN" sz="5400" b="0" i="0">
              <a:solidFill>
                <a:srgbClr val="3D589F"/>
              </a:solidFill>
              <a:latin typeface="印品黑体" pitchFamily="34" charset="0"/>
              <a:ea typeface="印品黑体" pitchFamily="34" charset="-122"/>
              <a:cs typeface="印品黑体" pitchFamily="34" charset="-120"/>
            </a:endParaRPr>
          </a:p>
          <a:p>
            <a:pPr latinLnBrk="1">
              <a:lnSpc>
                <a:spcPts val="6600"/>
              </a:lnSpc>
            </a:pPr>
            <a:r>
              <a:rPr lang="en-US" altLang="zh-CN" sz="5400" b="0" i="0">
                <a:solidFill>
                  <a:srgbClr val="3D589F"/>
                </a:solidFill>
                <a:latin typeface="印品黑体" pitchFamily="34" charset="0"/>
                <a:ea typeface="印品黑体" pitchFamily="34" charset="-122"/>
                <a:cs typeface="印品黑体" pitchFamily="34" charset="-120"/>
              </a:rPr>
              <a:t>与特点</a:t>
            </a:r>
            <a:endParaRPr lang="en-US" altLang="zh-CN" sz="5400" dirty="0"/>
          </a:p>
        </p:txBody>
      </p:sp>
    </p:spTree>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1#目录1:f5b6d7dee?lid=213f5ce91&amp;cid=213f5ce91&amp;vtp=1&amp;bt=1&amp;bbb=1"/>
          <p:cNvSpPr/>
          <p:nvPr/>
        </p:nvSpPr>
        <p:spPr>
          <a:xfrm>
            <a:off x="5943600" y="1728216"/>
            <a:ext cx="6117336" cy="283464"/>
          </a:xfrm>
          <a:prstGeom prst="rect">
            <a:avLst/>
          </a:prstGeom>
          <a:noFill/>
        </p:spPr>
        <p:txBody>
          <a:bodyPr wrap="none" lIns="0" tIns="0" rIns="0" bIns="0" rtlCol="0" anchor="ctr"/>
          <a:lstStyle/>
          <a:p>
            <a:pPr algn="l" latinLnBrk="1">
              <a:lnSpc>
                <a:spcPts val="1600"/>
              </a:lnSpc>
            </a:pPr>
            <a:r>
              <a:rPr lang="en-US" altLang="zh-CN" sz="13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知识点1</a:t>
            </a:r>
            <a:r>
              <a:rPr lang="en-US" altLang="zh-CN" sz="13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3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中华文化的发展历程    </a:t>
            </a:r>
            <a:r>
              <a:rPr lang="zh-CN" altLang="en-US" sz="13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重点</a:t>
            </a:r>
            <a:endParaRPr lang="zh-CN" altLang="en-US" sz="13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p:txBody>
      </p:sp>
      <p:sp>
        <p:nvSpPr>
          <p:cNvPr id="3" name="C_1#目录1:f5b6d7dee?lid=02da12851&amp;cid=02da12851&amp;vtp=1&amp;bbb=1"/>
          <p:cNvSpPr/>
          <p:nvPr/>
        </p:nvSpPr>
        <p:spPr>
          <a:xfrm>
            <a:off x="5943600" y="2358390"/>
            <a:ext cx="6117336" cy="283464"/>
          </a:xfrm>
          <a:prstGeom prst="rect">
            <a:avLst/>
          </a:prstGeom>
          <a:noFill/>
        </p:spPr>
        <p:txBody>
          <a:bodyPr wrap="none" lIns="0" tIns="0" rIns="0" bIns="0" rtlCol="0" anchor="ctr"/>
          <a:lstStyle/>
          <a:p>
            <a:pPr algn="l" latinLnBrk="1">
              <a:lnSpc>
                <a:spcPts val="1600"/>
              </a:lnSpc>
            </a:pPr>
            <a:r>
              <a:rPr lang="en-US" altLang="zh-CN" sz="13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知识点2</a:t>
            </a:r>
            <a:r>
              <a:rPr lang="en-US" altLang="zh-CN" sz="13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3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中华优秀传统文化的内涵    </a:t>
            </a:r>
            <a:r>
              <a:rPr lang="zh-CN" altLang="en-US" sz="13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难点</a:t>
            </a:r>
            <a:endParaRPr lang="en-US" altLang="zh-CN" sz="13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algn="l" latinLnBrk="1">
              <a:lnSpc>
                <a:spcPts val="1600"/>
              </a:lnSpc>
            </a:pPr>
            <a:r>
              <a:rPr lang="en-US" altLang="zh-CN" sz="13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300" b="0" i="0" dirty="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gn="l" latinLnBrk="1">
              <a:lnSpc>
                <a:spcPts val="1600"/>
              </a:lnSpc>
            </a:pPr>
            <a:r>
              <a:rPr lang="en-US" altLang="zh-CN" sz="13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知识点3</a:t>
            </a:r>
            <a:r>
              <a:rPr lang="en-US" altLang="zh-CN" sz="13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3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中华优秀传统文化的特点和价值    </a:t>
            </a:r>
            <a:r>
              <a:rPr lang="zh-CN" altLang="en-US" sz="13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难点</a:t>
            </a:r>
            <a:endParaRPr lang="zh-CN" altLang="en-US" sz="13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p:txBody>
      </p:sp>
      <p:sp>
        <p:nvSpPr>
          <p:cNvPr id="4" name="C_1#目录1:f5b6d7dee?lid=b7afd7475&amp;cid=b7afd7475&amp;vtp=1&amp;bbb=1">
            <a:hlinkClick r:id="rId1" action="ppaction://hlinksldjump"/>
          </p:cNvPr>
          <p:cNvSpPr/>
          <p:nvPr/>
        </p:nvSpPr>
        <p:spPr>
          <a:xfrm>
            <a:off x="5943600" y="3945128"/>
            <a:ext cx="6117336" cy="283464"/>
          </a:xfrm>
          <a:prstGeom prst="rect">
            <a:avLst/>
          </a:prstGeom>
          <a:noFill/>
        </p:spPr>
        <p:txBody>
          <a:bodyPr wrap="none" lIns="0" tIns="0" rIns="0" bIns="0" rtlCol="0" anchor="ctr"/>
          <a:lstStyle/>
          <a:p>
            <a:pPr algn="l" latinLnBrk="1">
              <a:lnSpc>
                <a:spcPts val="1600"/>
              </a:lnSpc>
            </a:pPr>
            <a:r>
              <a:rPr lang="en-US" altLang="zh-CN" sz="13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要点1</a:t>
            </a:r>
            <a:r>
              <a:rPr lang="en-US" altLang="zh-CN" sz="13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3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中华优秀传统文化的基本内涵    </a:t>
            </a:r>
            <a:r>
              <a:rPr lang="zh-CN" altLang="en-US" sz="13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重点</a:t>
            </a:r>
            <a:endParaRPr lang="zh-CN" altLang="en-US" sz="13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p:txBody>
      </p:sp>
      <p:sp>
        <p:nvSpPr>
          <p:cNvPr id="5" name="C_1#目录1:f5b6d7dee?lid=226694f0b&amp;cid=226694f0b&amp;vtp=1&amp;bbb=1">
            <a:hlinkClick r:id="rId2" action="ppaction://hlinksldjump"/>
          </p:cNvPr>
          <p:cNvSpPr/>
          <p:nvPr/>
        </p:nvSpPr>
        <p:spPr>
          <a:xfrm>
            <a:off x="5943600" y="4228592"/>
            <a:ext cx="6117336" cy="283464"/>
          </a:xfrm>
          <a:prstGeom prst="rect">
            <a:avLst/>
          </a:prstGeom>
          <a:noFill/>
        </p:spPr>
        <p:txBody>
          <a:bodyPr wrap="none" lIns="0" tIns="0" rIns="0" bIns="0" rtlCol="0" anchor="ctr"/>
          <a:lstStyle/>
          <a:p>
            <a:pPr algn="l" latinLnBrk="1">
              <a:lnSpc>
                <a:spcPts val="1600"/>
              </a:lnSpc>
            </a:pPr>
            <a:r>
              <a:rPr lang="en-US" altLang="zh-CN" sz="13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要点2</a:t>
            </a:r>
            <a:r>
              <a:rPr lang="en-US" altLang="zh-CN" sz="13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3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中华优秀传统文化的价值    </a:t>
            </a:r>
            <a:r>
              <a:rPr lang="zh-CN" altLang="en-US" sz="13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难点</a:t>
            </a:r>
            <a:endParaRPr lang="zh-CN" altLang="en-US" sz="13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p:txBody>
      </p:sp>
      <p:sp>
        <p:nvSpPr>
          <p:cNvPr id="6" name="C_1#目录1:f5b6d7dee?lid=28dcee11d&amp;cid=28dcee11d&amp;vtp=1&amp;bbb=1"/>
          <p:cNvSpPr/>
          <p:nvPr/>
        </p:nvSpPr>
        <p:spPr>
          <a:xfrm>
            <a:off x="5943600" y="4838065"/>
            <a:ext cx="6117336" cy="283464"/>
          </a:xfrm>
          <a:prstGeom prst="rect">
            <a:avLst/>
          </a:prstGeom>
          <a:noFill/>
        </p:spPr>
        <p:txBody>
          <a:bodyPr wrap="none" lIns="0" tIns="0" rIns="0" bIns="0" rtlCol="0" anchor="ctr"/>
          <a:lstStyle/>
          <a:p>
            <a:pPr algn="l" latinLnBrk="1">
              <a:lnSpc>
                <a:spcPts val="1600"/>
              </a:lnSpc>
            </a:pPr>
            <a:r>
              <a:rPr lang="en-US" altLang="zh-CN" sz="13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史料1</a:t>
            </a:r>
            <a:r>
              <a:rPr lang="en-US" altLang="zh-CN" sz="13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3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中华优秀传统文化的内涵</a:t>
            </a:r>
            <a:endParaRPr lang="en-US" altLang="zh-CN" sz="1300" dirty="0"/>
          </a:p>
        </p:txBody>
      </p:sp>
      <p:sp>
        <p:nvSpPr>
          <p:cNvPr id="7" name="C_1#目录1:f5b6d7dee?lid=571be55c0&amp;cid=571be55c0&amp;vtp=1&amp;bbb=1"/>
          <p:cNvSpPr/>
          <p:nvPr/>
        </p:nvSpPr>
        <p:spPr>
          <a:xfrm>
            <a:off x="5943600" y="5121529"/>
            <a:ext cx="6117336" cy="283464"/>
          </a:xfrm>
          <a:prstGeom prst="rect">
            <a:avLst/>
          </a:prstGeom>
          <a:noFill/>
        </p:spPr>
        <p:txBody>
          <a:bodyPr wrap="none" lIns="0" tIns="0" rIns="0" bIns="0" rtlCol="0" anchor="ctr"/>
          <a:lstStyle/>
          <a:p>
            <a:pPr algn="l" latinLnBrk="1">
              <a:lnSpc>
                <a:spcPts val="1600"/>
              </a:lnSpc>
            </a:pPr>
            <a:r>
              <a:rPr lang="en-US" altLang="zh-CN" sz="13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史料2</a:t>
            </a:r>
            <a:r>
              <a:rPr lang="en-US" altLang="zh-CN" sz="13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3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中华优秀传统文化的当代价值</a:t>
            </a:r>
            <a:endParaRPr lang="en-US" altLang="zh-CN" sz="1300" dirty="0"/>
          </a:p>
        </p:txBody>
      </p:sp>
    </p:spTree>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_BD#b7afd7475?vcp=1&amp;pid=28f13bbc1&amp;color=101,101,255&amp;vtp=1&amp;bt=1&amp;bbb=1"/>
          <p:cNvSpPr/>
          <p:nvPr/>
        </p:nvSpPr>
        <p:spPr>
          <a:xfrm>
            <a:off x="502920" y="1508760"/>
            <a:ext cx="10570464" cy="812800"/>
          </a:xfrm>
          <a:prstGeom prst="rect">
            <a:avLst/>
          </a:prstGeom>
          <a:noFill/>
        </p:spPr>
        <p:txBody>
          <a:bodyPr wrap="none" lIns="0" tIns="0" rIns="0" bIns="0" rtlCol="0" anchor="t"/>
          <a:lstStyle/>
          <a:p>
            <a:pPr algn="l" latinLnBrk="1">
              <a:lnSpc>
                <a:spcPts val="3400"/>
              </a:lnSpc>
            </a:pPr>
            <a:r>
              <a:rPr lang="en-US" altLang="zh-CN" sz="2000" b="0" i="0" dirty="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要点1</a:t>
            </a:r>
            <a:r>
              <a:rPr lang="en-US" altLang="zh-CN" sz="2000" b="0" i="0" dirty="0">
                <a:solidFill>
                  <a:srgbClr val="6565FF"/>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中华优秀传统文化的基本内涵</a:t>
            </a:r>
            <a:endParaRPr lang="en-US" altLang="zh-CN" sz="2000" dirty="0"/>
          </a:p>
        </p:txBody>
      </p:sp>
      <p:sp>
        <p:nvSpPr>
          <p:cNvPr id="3" name="P_5_BD#4edf09ff0?vcp=1&amp;pid=b7afd7475&amp;color=0,55,96&amp;vtp=1&amp;bbb=1&amp;hb=1"/>
          <p:cNvSpPr/>
          <p:nvPr/>
        </p:nvSpPr>
        <p:spPr>
          <a:xfrm>
            <a:off x="502920" y="1940623"/>
            <a:ext cx="10570464" cy="2449830"/>
          </a:xfrm>
          <a:prstGeom prst="rect">
            <a:avLst/>
          </a:prstGeom>
          <a:noFill/>
        </p:spPr>
        <p:txBody>
          <a:bodyPr wrap="none" lIns="0" tIns="0" rIns="0" bIns="0" rtlCol="0" anchor="t"/>
          <a:lstStyle/>
          <a:p>
            <a:pPr algn="l" latinLnBrk="1">
              <a:lnSpc>
                <a:spcPts val="3300"/>
              </a:lnSpc>
            </a:pP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1.核心理念</a:t>
            </a:r>
            <a:r>
              <a:rPr lang="zh-CN" altLang="en-US"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革故鼎新、与时俱进的思想</a:t>
            </a:r>
            <a:r>
              <a:rPr lang="zh-CN" altLang="en-US"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脚踏实地、实事求是的思想</a:t>
            </a:r>
            <a:r>
              <a:rPr lang="zh-CN" altLang="en-US"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惠民利民、安民富民的思想</a:t>
            </a:r>
            <a:r>
              <a:rPr lang="zh-CN" altLang="en-US"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道法</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自然</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、天人合一的思想</a:t>
            </a:r>
            <a:r>
              <a:rPr lang="zh-CN" altLang="en-US"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以及讲仁爱、重民本、守诚信、崇正义、尚和合、求大同等理念。</a:t>
            </a:r>
            <a:endParaRPr lang="en-US" altLang="zh-CN" sz="1800" dirty="0"/>
          </a:p>
          <a:p>
            <a:pPr latinLnBrk="1">
              <a:lnSpc>
                <a:spcPts val="3300"/>
              </a:lnSpc>
            </a:pPr>
            <a:r>
              <a:rPr lang="en-US" altLang="zh-CN" b="1" i="0">
                <a:solidFill>
                  <a:srgbClr val="00376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1"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.传统美德</a:t>
            </a:r>
            <a:r>
              <a:rPr lang="zh-CN" altLang="en-US"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精忠报国、振兴中华的爱国情怀</a:t>
            </a:r>
            <a:r>
              <a:rPr lang="zh-CN" altLang="en-US"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天下兴亡、匹夫有责的担当意识</a:t>
            </a:r>
            <a:r>
              <a:rPr lang="zh-CN" altLang="en-US"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崇德向善</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、见贤思齐的</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社会风尚</a:t>
            </a:r>
            <a:r>
              <a:rPr lang="zh-CN" altLang="en-US"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孝悌忠信、礼义廉耻的荣辱观念</a:t>
            </a:r>
            <a:r>
              <a:rPr lang="zh-CN" altLang="en-US"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以及自强不息、敬业乐群、扶危济困等中华传统美德。</a:t>
            </a:r>
            <a:endParaRPr lang="en-US" altLang="zh-CN" sz="1800" dirty="0"/>
          </a:p>
          <a:p>
            <a:pPr latinLnBrk="1">
              <a:lnSpc>
                <a:spcPts val="3300"/>
              </a:lnSpc>
            </a:pPr>
            <a:r>
              <a:rPr lang="en-US" altLang="zh-CN" b="1" i="0">
                <a:solidFill>
                  <a:srgbClr val="00376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1"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.人文精神</a:t>
            </a:r>
            <a:r>
              <a:rPr lang="zh-CN" altLang="en-US"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有求同存异、和而不同的处世方法，俭约自守、中和泰和的生活理念，文以载道</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、以文化</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人的教育理念</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，形神兼备、情景交融的美学追求。</a:t>
            </a:r>
            <a:endParaRPr lang="en-US" altLang="zh-CN" dirty="0"/>
          </a:p>
        </p:txBody>
      </p:sp>
    </p:spTree>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_1#577b0d9bf?vaa=1&amp;vcp=1&amp;vop=1&amp;pid=b7afd7475&amp;color=0,55,96&amp;vtp=1&amp;bt=1&amp;bbb=1&amp;hb=1"/>
          <p:cNvSpPr/>
          <p:nvPr/>
        </p:nvSpPr>
        <p:spPr>
          <a:xfrm>
            <a:off x="502920" y="1873064"/>
            <a:ext cx="10570464" cy="1189355"/>
          </a:xfrm>
          <a:prstGeom prst="rect">
            <a:avLst/>
          </a:prstGeom>
          <a:noFill/>
        </p:spPr>
        <p:txBody>
          <a:bodyPr wrap="none" lIns="0" tIns="0" rIns="0" bIns="0" rtlCol="0" anchor="t"/>
          <a:lstStyle/>
          <a:p>
            <a:pPr algn="l" latinLnBrk="1">
              <a:lnSpc>
                <a:spcPts val="3300"/>
              </a:lnSpc>
            </a:pP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例1</a:t>
            </a:r>
            <a:r>
              <a:rPr lang="en-US" altLang="zh-CN" sz="1800" b="1"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仿宋" panose="02010609060101010101" pitchFamily="34" charset="-122"/>
                <a:ea typeface="仿宋" panose="02010609060101010101" pitchFamily="34" charset="-122"/>
                <a:cs typeface="仿宋" panose="02010609060101010101" pitchFamily="34" charset="-120"/>
              </a:rPr>
              <a:t>[吉林松原2025高二期中]</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“民吾同胞，物吾与也”，北宋张载主张“大其心则能体天下之物，</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物有未体，</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则心为有外</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”，即扩大自己的心胸去包容天下万物，若对万物有所遗漏</a:t>
            </a:r>
            <a:r>
              <a:rPr lang="zh-CN" altLang="en-US"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那便是心有局限</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。这些主张体现</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的中华传统文化内涵是(</a:t>
            </a:r>
            <a:r>
              <a:rPr lang="en-US" altLang="zh-CN"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sp>
        <p:nvSpPr>
          <p:cNvPr id="3" name="QC_5_AN.3_1#577b0d9bf.bracket?vaa=1&amp;vcp=1&amp;vop=1&amp;pid=b7afd7475&amp;color=0,55,96&amp;vpa=1&amp;vtp=1"/>
          <p:cNvSpPr/>
          <p:nvPr/>
        </p:nvSpPr>
        <p:spPr>
          <a:xfrm>
            <a:off x="2972276" y="2697929"/>
            <a:ext cx="319088" cy="354140"/>
          </a:xfrm>
          <a:prstGeom prst="rect">
            <a:avLst/>
          </a:prstGeom>
          <a:noFill/>
        </p:spPr>
        <p:txBody>
          <a:bodyPr wrap="none" lIns="0" tIns="0" rIns="0" bIns="0" rtlCol="0" anchor="t"/>
          <a:lstStyle/>
          <a:p>
            <a:pPr algn="ctr" latinLnBrk="1">
              <a:lnSpc>
                <a:spcPts val="3100"/>
              </a:lnSpc>
            </a:pPr>
            <a:r>
              <a:rPr lang="en-US" altLang="zh-CN" b="0" i="0" dirty="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dirty="0"/>
          </a:p>
        </p:txBody>
      </p:sp>
      <p:sp>
        <p:nvSpPr>
          <p:cNvPr id="4" name="QC_5_BD.1_2#577b0d9bf.choices?vaa=1&amp;vcp=1&amp;vop=1&amp;pid=b7afd7475&amp;color=0,55,96&amp;vtp=1&amp;bbb=1"/>
          <p:cNvSpPr/>
          <p:nvPr/>
        </p:nvSpPr>
        <p:spPr>
          <a:xfrm>
            <a:off x="502920" y="3105281"/>
            <a:ext cx="10570464" cy="360680"/>
          </a:xfrm>
          <a:prstGeom prst="rect">
            <a:avLst/>
          </a:prstGeom>
          <a:noFill/>
        </p:spPr>
        <p:txBody>
          <a:bodyPr wrap="none" lIns="0" tIns="0" rIns="0" bIns="0" rtlCol="0" anchor="t"/>
          <a:lstStyle/>
          <a:p>
            <a:pPr latinLnBrk="1">
              <a:lnSpc>
                <a:spcPts val="3200"/>
              </a:lnSpc>
              <a:tabLst>
                <a:tab pos="2708910" algn="l"/>
                <a:tab pos="5393055" algn="l"/>
                <a:tab pos="8076565" algn="l"/>
              </a:tabLst>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以民为本</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崇德尚贤</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天人合一</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和而不同</a:t>
            </a:r>
            <a:endParaRPr lang="en-US" altLang="zh-CN" sz="1800" dirty="0"/>
          </a:p>
        </p:txBody>
      </p:sp>
      <p:sp>
        <p:nvSpPr>
          <p:cNvPr id="5" name="QC_5_AS.2_1#577b0d9bf?vaa=1&amp;vcp=1&amp;vop=1&amp;pid=b7afd7475&amp;color=0,55,96&amp;vtp=1&amp;bbb=1&amp;hb=1"/>
          <p:cNvSpPr/>
          <p:nvPr/>
        </p:nvSpPr>
        <p:spPr>
          <a:xfrm>
            <a:off x="502920" y="3525587"/>
            <a:ext cx="10570464" cy="2449640"/>
          </a:xfrm>
          <a:prstGeom prst="rect">
            <a:avLst/>
          </a:prstGeom>
          <a:noFill/>
        </p:spPr>
        <p:txBody>
          <a:bodyPr wrap="none" lIns="0" tIns="0" rIns="0" bIns="0" rtlCol="0" anchor="t"/>
          <a:lstStyle/>
          <a:p>
            <a:pPr algn="l" latinLnBrk="1">
              <a:lnSpc>
                <a:spcPts val="33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【解析】本题考查中华传统文化的内涵。根据材料“民吾同胞，物吾与也”可知</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，该观点将人类与万物视为</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同类</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，倡导对万物怀有仁爱之心，张载倡导要“大其心则能体天下之物”，</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以包容万物的心态去对待自然，</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体现了人与自然和谐共生的理念</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，这与天人合一的思想相符，C项正确</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；张载的观点主要侧重于人与万物</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的关系</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，而非突出以人民为根本，排除A项；崇德尚贤侧重于推崇道德和尊重贤能之人</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，而材料中并未涉</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及对道德高尚者或贤能之士的推崇</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，主要是关于人对万物的态度和心境，排除B项</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；材料主要讲述的是人</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与自然万物的关系</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，并非强调不同事物之间的和谐与差异，排除D项。</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anim calcmode="lin" valueType="num">
                                      <p:cBhvr>
                                        <p:cTn id="8" dur="500" fill="hold"/>
                                        <p:tgtEl>
                                          <p:spTgt spid="5">
                                            <p:bg/>
                                          </p:spTgt>
                                        </p:tgtEl>
                                        <p:attrNameLst>
                                          <p:attrName>ppt_x</p:attrName>
                                        </p:attrNameLst>
                                      </p:cBhvr>
                                      <p:tavLst>
                                        <p:tav tm="0">
                                          <p:val>
                                            <p:strVal val="#ppt_x"/>
                                          </p:val>
                                        </p:tav>
                                        <p:tav tm="100000">
                                          <p:val>
                                            <p:strVal val="#ppt_x"/>
                                          </p:val>
                                        </p:tav>
                                      </p:tavLst>
                                    </p:anim>
                                    <p:anim calcmode="lin" valueType="num">
                                      <p:cBhvr>
                                        <p:cTn id="9" dur="500" fill="hold"/>
                                        <p:tgtEl>
                                          <p:spTgt spid="5">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Effect transition="in" filter="fade">
                                      <p:cBhvr>
                                        <p:cTn id="12" dur="500"/>
                                        <p:tgtEl>
                                          <p:spTgt spid="5">
                                            <p:txEl>
                                              <p:pRg st="0" end="0"/>
                                            </p:txEl>
                                          </p:spTgt>
                                        </p:tgtEl>
                                      </p:cBhvr>
                                    </p:animEffect>
                                    <p:anim calcmode="lin" valueType="num">
                                      <p:cBhvr>
                                        <p:cTn id="13"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5">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5">
                                            <p:txEl>
                                              <p:pRg st="1" end="1"/>
                                            </p:txEl>
                                          </p:spTgt>
                                        </p:tgtEl>
                                        <p:attrNameLst>
                                          <p:attrName>style.visibility</p:attrName>
                                        </p:attrNameLst>
                                      </p:cBhvr>
                                      <p:to>
                                        <p:strVal val="visible"/>
                                      </p:to>
                                    </p:set>
                                    <p:animEffect transition="in" filter="fade">
                                      <p:cBhvr>
                                        <p:cTn id="17" dur="500"/>
                                        <p:tgtEl>
                                          <p:spTgt spid="5">
                                            <p:txEl>
                                              <p:pRg st="1" end="1"/>
                                            </p:txEl>
                                          </p:spTgt>
                                        </p:tgtEl>
                                      </p:cBhvr>
                                    </p:animEffect>
                                    <p:anim calcmode="lin" valueType="num">
                                      <p:cBhvr>
                                        <p:cTn id="18"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5">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5">
                                            <p:txEl>
                                              <p:pRg st="2" end="2"/>
                                            </p:txEl>
                                          </p:spTgt>
                                        </p:tgtEl>
                                        <p:attrNameLst>
                                          <p:attrName>style.visibility</p:attrName>
                                        </p:attrNameLst>
                                      </p:cBhvr>
                                      <p:to>
                                        <p:strVal val="visible"/>
                                      </p:to>
                                    </p:set>
                                    <p:animEffect transition="in" filter="fade">
                                      <p:cBhvr>
                                        <p:cTn id="22" dur="500"/>
                                        <p:tgtEl>
                                          <p:spTgt spid="5">
                                            <p:txEl>
                                              <p:pRg st="2" end="2"/>
                                            </p:txEl>
                                          </p:spTgt>
                                        </p:tgtEl>
                                      </p:cBhvr>
                                    </p:animEffect>
                                    <p:anim calcmode="lin" valueType="num">
                                      <p:cBhvr>
                                        <p:cTn id="23"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5">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5">
                                            <p:txEl>
                                              <p:pRg st="3" end="3"/>
                                            </p:txEl>
                                          </p:spTgt>
                                        </p:tgtEl>
                                        <p:attrNameLst>
                                          <p:attrName>style.visibility</p:attrName>
                                        </p:attrNameLst>
                                      </p:cBhvr>
                                      <p:to>
                                        <p:strVal val="visible"/>
                                      </p:to>
                                    </p:set>
                                    <p:animEffect transition="in" filter="fade">
                                      <p:cBhvr>
                                        <p:cTn id="27" dur="500"/>
                                        <p:tgtEl>
                                          <p:spTgt spid="5">
                                            <p:txEl>
                                              <p:pRg st="3" end="3"/>
                                            </p:txEl>
                                          </p:spTgt>
                                        </p:tgtEl>
                                      </p:cBhvr>
                                    </p:animEffect>
                                    <p:anim calcmode="lin" valueType="num">
                                      <p:cBhvr>
                                        <p:cTn id="28" dur="500" fill="hold"/>
                                        <p:tgtEl>
                                          <p:spTgt spid="5">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5">
                                            <p:txEl>
                                              <p:pRg st="3" end="3"/>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5">
                                            <p:txEl>
                                              <p:pRg st="4" end="4"/>
                                            </p:txEl>
                                          </p:spTgt>
                                        </p:tgtEl>
                                        <p:attrNameLst>
                                          <p:attrName>style.visibility</p:attrName>
                                        </p:attrNameLst>
                                      </p:cBhvr>
                                      <p:to>
                                        <p:strVal val="visible"/>
                                      </p:to>
                                    </p:set>
                                    <p:animEffect transition="in" filter="fade">
                                      <p:cBhvr>
                                        <p:cTn id="32" dur="500"/>
                                        <p:tgtEl>
                                          <p:spTgt spid="5">
                                            <p:txEl>
                                              <p:pRg st="4" end="4"/>
                                            </p:txEl>
                                          </p:spTgt>
                                        </p:tgtEl>
                                      </p:cBhvr>
                                    </p:animEffect>
                                    <p:anim calcmode="lin" valueType="num">
                                      <p:cBhvr>
                                        <p:cTn id="33" dur="500" fill="hold"/>
                                        <p:tgtEl>
                                          <p:spTgt spid="5">
                                            <p:txEl>
                                              <p:pRg st="4" end="4"/>
                                            </p:txEl>
                                          </p:spTgt>
                                        </p:tgtEl>
                                        <p:attrNameLst>
                                          <p:attrName>ppt_x</p:attrName>
                                        </p:attrNameLst>
                                      </p:cBhvr>
                                      <p:tavLst>
                                        <p:tav tm="0">
                                          <p:val>
                                            <p:strVal val="#ppt_x"/>
                                          </p:val>
                                        </p:tav>
                                        <p:tav tm="100000">
                                          <p:val>
                                            <p:strVal val="#ppt_x"/>
                                          </p:val>
                                        </p:tav>
                                      </p:tavLst>
                                    </p:anim>
                                    <p:anim calcmode="lin" valueType="num">
                                      <p:cBhvr>
                                        <p:cTn id="34" dur="500" fill="hold"/>
                                        <p:tgtEl>
                                          <p:spTgt spid="5">
                                            <p:txEl>
                                              <p:pRg st="4" end="4"/>
                                            </p:txEl>
                                          </p:spTgt>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5">
                                            <p:txEl>
                                              <p:pRg st="5" end="5"/>
                                            </p:txEl>
                                          </p:spTgt>
                                        </p:tgtEl>
                                        <p:attrNameLst>
                                          <p:attrName>style.visibility</p:attrName>
                                        </p:attrNameLst>
                                      </p:cBhvr>
                                      <p:to>
                                        <p:strVal val="visible"/>
                                      </p:to>
                                    </p:set>
                                    <p:animEffect transition="in" filter="fade">
                                      <p:cBhvr>
                                        <p:cTn id="37" dur="500"/>
                                        <p:tgtEl>
                                          <p:spTgt spid="5">
                                            <p:txEl>
                                              <p:pRg st="5" end="5"/>
                                            </p:txEl>
                                          </p:spTgt>
                                        </p:tgtEl>
                                      </p:cBhvr>
                                    </p:animEffect>
                                    <p:anim calcmode="lin" valueType="num">
                                      <p:cBhvr>
                                        <p:cTn id="38" dur="500" fill="hold"/>
                                        <p:tgtEl>
                                          <p:spTgt spid="5">
                                            <p:txEl>
                                              <p:pRg st="5" end="5"/>
                                            </p:txEl>
                                          </p:spTgt>
                                        </p:tgtEl>
                                        <p:attrNameLst>
                                          <p:attrName>ppt_x</p:attrName>
                                        </p:attrNameLst>
                                      </p:cBhvr>
                                      <p:tavLst>
                                        <p:tav tm="0">
                                          <p:val>
                                            <p:strVal val="#ppt_x"/>
                                          </p:val>
                                        </p:tav>
                                        <p:tav tm="100000">
                                          <p:val>
                                            <p:strVal val="#ppt_x"/>
                                          </p:val>
                                        </p:tav>
                                      </p:tavLst>
                                    </p:anim>
                                    <p:anim calcmode="lin" valueType="num">
                                      <p:cBhvr>
                                        <p:cTn id="39" dur="500" fill="hold"/>
                                        <p:tgtEl>
                                          <p:spTgt spid="5">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40" fill="hold">
                      <p:stCondLst>
                        <p:cond delay="indefinite"/>
                      </p:stCondLst>
                      <p:childTnLst>
                        <p:par>
                          <p:cTn id="41" fill="hold">
                            <p:stCondLst>
                              <p:cond delay="0"/>
                            </p:stCondLst>
                            <p:childTnLst>
                              <p:par>
                                <p:cTn id="42" presetID="42" presetClass="entr" presetSubtype="0" fill="hold" grpId="0" nodeType="clickEffect">
                                  <p:stCondLst>
                                    <p:cond delay="0"/>
                                  </p:stCondLst>
                                  <p:childTnLst>
                                    <p:set>
                                      <p:cBhvr>
                                        <p:cTn id="43" dur="1" fill="hold">
                                          <p:stCondLst>
                                            <p:cond delay="0"/>
                                          </p:stCondLst>
                                        </p:cTn>
                                        <p:tgtEl>
                                          <p:spTgt spid="3">
                                            <p:bg/>
                                          </p:spTgt>
                                        </p:tgtEl>
                                        <p:attrNameLst>
                                          <p:attrName>style.visibility</p:attrName>
                                        </p:attrNameLst>
                                      </p:cBhvr>
                                      <p:to>
                                        <p:strVal val="visible"/>
                                      </p:to>
                                    </p:set>
                                    <p:animEffect transition="in" filter="fade">
                                      <p:cBhvr>
                                        <p:cTn id="44" dur="500"/>
                                        <p:tgtEl>
                                          <p:spTgt spid="3">
                                            <p:bg/>
                                          </p:spTgt>
                                        </p:tgtEl>
                                      </p:cBhvr>
                                    </p:animEffect>
                                    <p:anim calcmode="lin" valueType="num">
                                      <p:cBhvr>
                                        <p:cTn id="45" dur="500" fill="hold"/>
                                        <p:tgtEl>
                                          <p:spTgt spid="3">
                                            <p:bg/>
                                          </p:spTgt>
                                        </p:tgtEl>
                                        <p:attrNameLst>
                                          <p:attrName>ppt_x</p:attrName>
                                        </p:attrNameLst>
                                      </p:cBhvr>
                                      <p:tavLst>
                                        <p:tav tm="0">
                                          <p:val>
                                            <p:strVal val="#ppt_x"/>
                                          </p:val>
                                        </p:tav>
                                        <p:tav tm="100000">
                                          <p:val>
                                            <p:strVal val="#ppt_x"/>
                                          </p:val>
                                        </p:tav>
                                      </p:tavLst>
                                    </p:anim>
                                    <p:anim calcmode="lin" valueType="num">
                                      <p:cBhvr>
                                        <p:cTn id="46" dur="500" fill="hold"/>
                                        <p:tgtEl>
                                          <p:spTgt spid="3">
                                            <p:bg/>
                                          </p:spTgt>
                                        </p:tgtEl>
                                        <p:attrNameLst>
                                          <p:attrName>ppt_y</p:attrName>
                                        </p:attrNameLst>
                                      </p:cBhvr>
                                      <p:tavLst>
                                        <p:tav tm="0">
                                          <p:val>
                                            <p:strVal val="#ppt_y+.1"/>
                                          </p:val>
                                        </p:tav>
                                        <p:tav tm="100000">
                                          <p:val>
                                            <p:strVal val="#ppt_y"/>
                                          </p:val>
                                        </p:tav>
                                      </p:tavLst>
                                    </p:anim>
                                  </p:childTnLst>
                                </p:cTn>
                              </p:par>
                              <p:par>
                                <p:cTn id="47" presetID="42" presetClass="entr" presetSubtype="0" fill="hold" grpId="0" nodeType="withEffect">
                                  <p:stCondLst>
                                    <p:cond delay="0"/>
                                  </p:stCondLst>
                                  <p:childTnLst>
                                    <p:set>
                                      <p:cBhvr>
                                        <p:cTn id="48" dur="1" fill="hold">
                                          <p:stCondLst>
                                            <p:cond delay="0"/>
                                          </p:stCondLst>
                                        </p:cTn>
                                        <p:tgtEl>
                                          <p:spTgt spid="3">
                                            <p:txEl>
                                              <p:pRg st="0" end="0"/>
                                            </p:txEl>
                                          </p:spTgt>
                                        </p:tgtEl>
                                        <p:attrNameLst>
                                          <p:attrName>style.visibility</p:attrName>
                                        </p:attrNameLst>
                                      </p:cBhvr>
                                      <p:to>
                                        <p:strVal val="visible"/>
                                      </p:to>
                                    </p:set>
                                    <p:animEffect transition="in" filter="fade">
                                      <p:cBhvr>
                                        <p:cTn id="49" dur="500"/>
                                        <p:tgtEl>
                                          <p:spTgt spid="3">
                                            <p:txEl>
                                              <p:pRg st="0" end="0"/>
                                            </p:txEl>
                                          </p:spTgt>
                                        </p:tgtEl>
                                      </p:cBhvr>
                                    </p:animEffect>
                                    <p:anim calcmode="lin" valueType="num">
                                      <p:cBhvr>
                                        <p:cTn id="50"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51" dur="5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_BD#226694f0b?vcp=1&amp;pid=28f13bbc1&amp;color=101,101,255&amp;vtp=1&amp;bt=1&amp;bbb=1"/>
          <p:cNvSpPr/>
          <p:nvPr/>
        </p:nvSpPr>
        <p:spPr>
          <a:xfrm>
            <a:off x="502920" y="1508760"/>
            <a:ext cx="10570464" cy="812800"/>
          </a:xfrm>
          <a:prstGeom prst="rect">
            <a:avLst/>
          </a:prstGeom>
          <a:noFill/>
        </p:spPr>
        <p:txBody>
          <a:bodyPr wrap="none" lIns="0" tIns="0" rIns="0" bIns="0" rtlCol="0" anchor="t"/>
          <a:lstStyle/>
          <a:p>
            <a:pPr algn="l" latinLnBrk="1">
              <a:lnSpc>
                <a:spcPts val="3400"/>
              </a:lnSpc>
            </a:pPr>
            <a:r>
              <a:rPr lang="en-US" altLang="zh-CN" sz="2000" b="0" i="0" dirty="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要点2</a:t>
            </a:r>
            <a:r>
              <a:rPr lang="en-US" altLang="zh-CN" sz="2000" b="0" i="0" dirty="0">
                <a:solidFill>
                  <a:srgbClr val="6565FF"/>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中华优秀传统文化的价值</a:t>
            </a:r>
            <a:endParaRPr lang="en-US" altLang="zh-CN" sz="2000" dirty="0"/>
          </a:p>
        </p:txBody>
      </p:sp>
      <p:sp>
        <p:nvSpPr>
          <p:cNvPr id="3" name="P_5_BD#9f63f925b?vcp=1&amp;pid=226694f0b&amp;color=0,55,96&amp;vtp=1&amp;bbb=1&amp;hb=1"/>
          <p:cNvSpPr/>
          <p:nvPr/>
        </p:nvSpPr>
        <p:spPr>
          <a:xfrm>
            <a:off x="502920" y="1940623"/>
            <a:ext cx="10570464" cy="3288030"/>
          </a:xfrm>
          <a:prstGeom prst="rect">
            <a:avLst/>
          </a:prstGeom>
          <a:noFill/>
        </p:spPr>
        <p:txBody>
          <a:bodyPr wrap="none" lIns="0" tIns="0" rIns="0" bIns="0" rtlCol="0" anchor="t"/>
          <a:lstStyle/>
          <a:p>
            <a:pPr algn="l" latinLnBrk="1">
              <a:lnSpc>
                <a:spcPts val="3300"/>
              </a:lnSpc>
            </a:pP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1.历史价值</a:t>
            </a:r>
            <a:endParaRPr lang="en-US" altLang="zh-CN" sz="1800" dirty="0"/>
          </a:p>
          <a:p>
            <a:pPr latinLnBrk="1">
              <a:lnSpc>
                <a:spcPts val="3300"/>
              </a:lnSpc>
            </a:pPr>
            <a:r>
              <a:rPr lang="en-US" altLang="zh-CN" b="0" i="0">
                <a:solidFill>
                  <a:srgbClr val="00376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1）中华优秀传统文化是中华民族的“根”和“魂”</a:t>
            </a:r>
            <a:r>
              <a:rPr lang="zh-CN" altLang="en-US"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是中华民族发展的内在思想源泉和精神动力。</a:t>
            </a:r>
            <a:endParaRPr lang="en-US" altLang="zh-CN" sz="1800" dirty="0"/>
          </a:p>
          <a:p>
            <a:pPr latinLnBrk="1">
              <a:lnSpc>
                <a:spcPts val="3300"/>
              </a:lnSpc>
            </a:pPr>
            <a:r>
              <a:rPr lang="en-US" altLang="zh-CN" b="0" i="0">
                <a:solidFill>
                  <a:srgbClr val="00376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2）中华优秀传统文化所倡导的讲仁爱、重民本、守诚信、崇正义、尚和合、求大同等思想理念</a:t>
            </a:r>
            <a:r>
              <a:rPr lang="zh-CN" altLang="en-US"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牢</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固积淀在中国人的思维模式和行为方式中</a:t>
            </a:r>
            <a:r>
              <a:rPr lang="zh-CN" altLang="en-US"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深刻影响了一代又一代中华儿女。</a:t>
            </a:r>
            <a:endParaRPr lang="en-US" altLang="zh-CN" sz="1800" dirty="0"/>
          </a:p>
          <a:p>
            <a:pPr latinLnBrk="1">
              <a:lnSpc>
                <a:spcPts val="3300"/>
              </a:lnSpc>
            </a:pPr>
            <a:r>
              <a:rPr lang="en-US" altLang="zh-CN" b="0" i="0">
                <a:solidFill>
                  <a:srgbClr val="00376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3）中华优秀传统文化在中国古代社会的长期发展中发挥着凝聚民族</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、激励精神和整合价值的重要</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功能</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。中华优秀传统文化在形成和维护中国团结统一的政治局面</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、形成和巩固中国多民族和合一体的大家</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庭</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、形成和丰富中华民族精神、激励中华儿女维护民族独立</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、反抗外来侵略和推动中国社会发展进步等方</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面都发挥了十分重要的作用</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spTree>
  </p:cSld>
  <p:clrMapOvr>
    <a:masterClrMapping/>
  </p:clrMapOv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5_BD#9f63f925b?vcp=1&amp;pid=226694f0b&amp;color=0,55,96&amp;vtp=1&amp;bt=1&amp;bbb=1&amp;hb=1"/>
          <p:cNvSpPr/>
          <p:nvPr/>
        </p:nvSpPr>
        <p:spPr>
          <a:xfrm>
            <a:off x="502920" y="2257906"/>
            <a:ext cx="10570464" cy="3288030"/>
          </a:xfrm>
          <a:prstGeom prst="rect">
            <a:avLst/>
          </a:prstGeom>
          <a:noFill/>
        </p:spPr>
        <p:txBody>
          <a:bodyPr wrap="none" lIns="0" tIns="0" rIns="0" bIns="0" rtlCol="0" anchor="t"/>
          <a:lstStyle/>
          <a:p>
            <a:pPr algn="l" latinLnBrk="1">
              <a:lnSpc>
                <a:spcPts val="3300"/>
              </a:lnSpc>
            </a:pP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2.现实价值</a:t>
            </a:r>
            <a:endParaRPr lang="en-US" altLang="zh-CN" sz="1800" dirty="0"/>
          </a:p>
          <a:p>
            <a:pPr latinLnBrk="1">
              <a:lnSpc>
                <a:spcPts val="3300"/>
              </a:lnSpc>
            </a:pPr>
            <a:r>
              <a:rPr lang="en-US" altLang="zh-CN" b="0" i="0">
                <a:solidFill>
                  <a:srgbClr val="00376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1）中华优秀传统文化是维系民族团结的精神纽带</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。发挥优秀传统文化在维系民族团结中的重要作</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用</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,有助于把握并协调好各民族的利益关系。</a:t>
            </a:r>
            <a:endParaRPr lang="en-US" altLang="zh-CN" sz="1800" dirty="0"/>
          </a:p>
          <a:p>
            <a:pPr latinLnBrk="1">
              <a:lnSpc>
                <a:spcPts val="3300"/>
              </a:lnSpc>
            </a:pPr>
            <a:r>
              <a:rPr lang="en-US" altLang="zh-CN" b="0" i="0">
                <a:solidFill>
                  <a:srgbClr val="00376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2）中华优秀传统文化是调节天人关系的行为准则。</a:t>
            </a:r>
            <a:endParaRPr lang="en-US" altLang="zh-CN" sz="1800" dirty="0"/>
          </a:p>
          <a:p>
            <a:pPr latinLnBrk="1">
              <a:lnSpc>
                <a:spcPts val="3300"/>
              </a:lnSpc>
            </a:pPr>
            <a:r>
              <a:rPr lang="en-US" altLang="zh-CN" b="0" i="0">
                <a:solidFill>
                  <a:srgbClr val="00376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3）中华优秀传统文化是治国理政、安邦济世的思想资源,给今天治国理政提供了有益借鉴。</a:t>
            </a:r>
            <a:endParaRPr lang="en-US" altLang="zh-CN" sz="1800" dirty="0"/>
          </a:p>
          <a:p>
            <a:pPr latinLnBrk="1">
              <a:lnSpc>
                <a:spcPts val="3300"/>
              </a:lnSpc>
            </a:pPr>
            <a:r>
              <a:rPr lang="en-US" altLang="zh-CN" b="0" i="0">
                <a:solidFill>
                  <a:srgbClr val="00376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4）中华优秀传统文化在现代社会转型中发挥着重建社会道德和价值观的突出作用。</a:t>
            </a:r>
            <a:endParaRPr lang="en-US" altLang="zh-CN" sz="1800" dirty="0"/>
          </a:p>
          <a:p>
            <a:pPr latinLnBrk="1">
              <a:lnSpc>
                <a:spcPts val="3300"/>
              </a:lnSpc>
            </a:pPr>
            <a:r>
              <a:rPr lang="en-US" altLang="zh-CN" b="0" i="0">
                <a:solidFill>
                  <a:srgbClr val="00376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5）中华优秀传统文化蕴含的义利观和诚实守信的价值观有助于提高市场主体的道德修养</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,培养良性</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的市场经济契约精神</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spTree>
  </p:cSld>
  <p:clrMapOvr>
    <a:masterClrMapping/>
  </p:clrMapOv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5_1#df25769c0?vaa=1&amp;vcp=1&amp;vop=1&amp;pid=226694f0b&amp;color=0,55,96&amp;vtp=1&amp;bt=1&amp;bbb=1&amp;hb=1"/>
          <p:cNvSpPr/>
          <p:nvPr/>
        </p:nvSpPr>
        <p:spPr>
          <a:xfrm>
            <a:off x="502920" y="1744603"/>
            <a:ext cx="10570464" cy="1154430"/>
          </a:xfrm>
          <a:prstGeom prst="rect">
            <a:avLst/>
          </a:prstGeom>
          <a:noFill/>
        </p:spPr>
        <p:txBody>
          <a:bodyPr wrap="none" lIns="0" tIns="0" rIns="0" bIns="0" rtlCol="0" anchor="t"/>
          <a:lstStyle/>
          <a:p>
            <a:pPr algn="l" latinLnBrk="1">
              <a:lnSpc>
                <a:spcPts val="3200"/>
              </a:lnSpc>
            </a:pP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例2</a:t>
            </a:r>
            <a:r>
              <a:rPr lang="en-US" altLang="zh-CN" sz="1800" b="1"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仿宋" panose="02010609060101010101" pitchFamily="34" charset="-122"/>
                <a:ea typeface="仿宋" panose="02010609060101010101" pitchFamily="34" charset="-122"/>
                <a:cs typeface="仿宋" panose="02010609060101010101" pitchFamily="34" charset="-120"/>
              </a:rPr>
              <a:t>[湖北荆荆襄宜四地七校考试联盟2025高二期中]</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有学者认为，“人类命运共同体”理念结合了</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“天下大</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2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同</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”“兼爱平等”的价值理想，以和平发展为核心追求，是中华复兴和世界发展的目标耦合</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，展现了中国共</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0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产党</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“大器天下”的豁达气度。该学者认为，</a:t>
            </a: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人类命运共同体理念(</a:t>
            </a:r>
            <a:r>
              <a:rPr lang="en-US" altLang="zh-CN"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sp>
        <p:nvSpPr>
          <p:cNvPr id="3" name="QC_5_AN.7_1#df25769c0.bracket?vaa=1&amp;vcp=1&amp;vop=1&amp;pid=226694f0b&amp;color=0,55,96&amp;vpa=2&amp;vtp=1"/>
          <p:cNvSpPr/>
          <p:nvPr/>
        </p:nvSpPr>
        <p:spPr>
          <a:xfrm>
            <a:off x="7048975" y="2546862"/>
            <a:ext cx="331788" cy="344615"/>
          </a:xfrm>
          <a:prstGeom prst="rect">
            <a:avLst/>
          </a:prstGeom>
          <a:noFill/>
        </p:spPr>
        <p:txBody>
          <a:bodyPr wrap="none" lIns="0" tIns="0" rIns="0" bIns="0" rtlCol="0" anchor="t"/>
          <a:lstStyle/>
          <a:p>
            <a:pPr algn="ctr" latinLnBrk="1">
              <a:lnSpc>
                <a:spcPts val="3000"/>
              </a:lnSpc>
            </a:pPr>
            <a:r>
              <a:rPr lang="en-US" altLang="zh-CN" b="0" i="0" dirty="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dirty="0"/>
          </a:p>
        </p:txBody>
      </p:sp>
      <p:sp>
        <p:nvSpPr>
          <p:cNvPr id="4" name="QC_5_BD.5_2#df25769c0.choices?vaa=1&amp;vcp=1&amp;vop=1&amp;pid=226694f0b&amp;color=0,55,96&amp;vtp=1&amp;bbb=1"/>
          <p:cNvSpPr/>
          <p:nvPr/>
        </p:nvSpPr>
        <p:spPr>
          <a:xfrm>
            <a:off x="502920" y="2939610"/>
            <a:ext cx="10570464" cy="748030"/>
          </a:xfrm>
          <a:prstGeom prst="rect">
            <a:avLst/>
          </a:prstGeom>
          <a:noFill/>
        </p:spPr>
        <p:txBody>
          <a:bodyPr wrap="none" lIns="0" tIns="0" rIns="0" bIns="0" rtlCol="0" anchor="t"/>
          <a:lstStyle/>
          <a:p>
            <a:pPr latinLnBrk="1">
              <a:lnSpc>
                <a:spcPts val="3200"/>
              </a:lnSpc>
              <a:tabLst>
                <a:tab pos="5393055" algn="l"/>
              </a:tabLst>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完全成熟故无须再行发展</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提升中国在全球治理中的地位</a:t>
            </a:r>
            <a:endParaRPr lang="en-US" altLang="zh-CN" sz="1800" dirty="0"/>
          </a:p>
          <a:p>
            <a:pPr latinLnBrk="1">
              <a:lnSpc>
                <a:spcPts val="3000"/>
              </a:lnSpc>
              <a:tabLst>
                <a:tab pos="5393055" algn="l"/>
              </a:tabLst>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推动国际政治秩序的优化</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是具有中国特色的世界秩序观</a:t>
            </a:r>
            <a:endParaRPr lang="en-US" altLang="zh-CN" sz="1800" dirty="0"/>
          </a:p>
        </p:txBody>
      </p:sp>
      <p:sp>
        <p:nvSpPr>
          <p:cNvPr id="5" name="QC_5_AS.6_1#df25769c0?vaa=1&amp;vcp=1&amp;vop=1&amp;pid=226694f0b&amp;color=0,55,96&amp;vtp=1&amp;bbb=1&amp;hb=1"/>
          <p:cNvSpPr/>
          <p:nvPr/>
        </p:nvSpPr>
        <p:spPr>
          <a:xfrm>
            <a:off x="502920" y="3739710"/>
            <a:ext cx="10570464" cy="2367090"/>
          </a:xfrm>
          <a:prstGeom prst="rect">
            <a:avLst/>
          </a:prstGeom>
          <a:noFill/>
        </p:spPr>
        <p:txBody>
          <a:bodyPr wrap="none" lIns="0" tIns="0" rIns="0" bIns="0" rtlCol="0" anchor="t"/>
          <a:lstStyle/>
          <a:p>
            <a:pPr algn="l" latinLnBrk="1">
              <a:lnSpc>
                <a:spcPts val="32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【解析】本题考查中华优秀传统文化的现代价值。材料中学者认为“人类命运共同体”理念结合“</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天下大同”</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2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兼爱平等”等中国传统价值理想，展现中国共产党“大器天下”的气度</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，这表明人类命运共同体理念具有深</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2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厚中国特色的同时也是关于世界秩序的构想</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，是具有中国特色的世界秩序观，D项正确；</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A项说法过于绝</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2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对</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，排除A项；材料未强调中国在全球治理中实际地位的提升，而是侧重于理念本身的内涵与价值</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，排除</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2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项；国际政治秩序的优化需要具体实践成果支撑</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，材料未提及人类命运共同体理念对现有秩序的实际影</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29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响</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，排除C项。</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anim calcmode="lin" valueType="num">
                                      <p:cBhvr>
                                        <p:cTn id="8" dur="500" fill="hold"/>
                                        <p:tgtEl>
                                          <p:spTgt spid="5">
                                            <p:bg/>
                                          </p:spTgt>
                                        </p:tgtEl>
                                        <p:attrNameLst>
                                          <p:attrName>ppt_x</p:attrName>
                                        </p:attrNameLst>
                                      </p:cBhvr>
                                      <p:tavLst>
                                        <p:tav tm="0">
                                          <p:val>
                                            <p:strVal val="#ppt_x"/>
                                          </p:val>
                                        </p:tav>
                                        <p:tav tm="100000">
                                          <p:val>
                                            <p:strVal val="#ppt_x"/>
                                          </p:val>
                                        </p:tav>
                                      </p:tavLst>
                                    </p:anim>
                                    <p:anim calcmode="lin" valueType="num">
                                      <p:cBhvr>
                                        <p:cTn id="9" dur="500" fill="hold"/>
                                        <p:tgtEl>
                                          <p:spTgt spid="5">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Effect transition="in" filter="fade">
                                      <p:cBhvr>
                                        <p:cTn id="12" dur="500"/>
                                        <p:tgtEl>
                                          <p:spTgt spid="5">
                                            <p:txEl>
                                              <p:pRg st="0" end="0"/>
                                            </p:txEl>
                                          </p:spTgt>
                                        </p:tgtEl>
                                      </p:cBhvr>
                                    </p:animEffect>
                                    <p:anim calcmode="lin" valueType="num">
                                      <p:cBhvr>
                                        <p:cTn id="13"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5">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5">
                                            <p:txEl>
                                              <p:pRg st="1" end="1"/>
                                            </p:txEl>
                                          </p:spTgt>
                                        </p:tgtEl>
                                        <p:attrNameLst>
                                          <p:attrName>style.visibility</p:attrName>
                                        </p:attrNameLst>
                                      </p:cBhvr>
                                      <p:to>
                                        <p:strVal val="visible"/>
                                      </p:to>
                                    </p:set>
                                    <p:animEffect transition="in" filter="fade">
                                      <p:cBhvr>
                                        <p:cTn id="17" dur="500"/>
                                        <p:tgtEl>
                                          <p:spTgt spid="5">
                                            <p:txEl>
                                              <p:pRg st="1" end="1"/>
                                            </p:txEl>
                                          </p:spTgt>
                                        </p:tgtEl>
                                      </p:cBhvr>
                                    </p:animEffect>
                                    <p:anim calcmode="lin" valueType="num">
                                      <p:cBhvr>
                                        <p:cTn id="18"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5">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5">
                                            <p:txEl>
                                              <p:pRg st="2" end="2"/>
                                            </p:txEl>
                                          </p:spTgt>
                                        </p:tgtEl>
                                        <p:attrNameLst>
                                          <p:attrName>style.visibility</p:attrName>
                                        </p:attrNameLst>
                                      </p:cBhvr>
                                      <p:to>
                                        <p:strVal val="visible"/>
                                      </p:to>
                                    </p:set>
                                    <p:animEffect transition="in" filter="fade">
                                      <p:cBhvr>
                                        <p:cTn id="22" dur="500"/>
                                        <p:tgtEl>
                                          <p:spTgt spid="5">
                                            <p:txEl>
                                              <p:pRg st="2" end="2"/>
                                            </p:txEl>
                                          </p:spTgt>
                                        </p:tgtEl>
                                      </p:cBhvr>
                                    </p:animEffect>
                                    <p:anim calcmode="lin" valueType="num">
                                      <p:cBhvr>
                                        <p:cTn id="23"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5">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5">
                                            <p:txEl>
                                              <p:pRg st="3" end="3"/>
                                            </p:txEl>
                                          </p:spTgt>
                                        </p:tgtEl>
                                        <p:attrNameLst>
                                          <p:attrName>style.visibility</p:attrName>
                                        </p:attrNameLst>
                                      </p:cBhvr>
                                      <p:to>
                                        <p:strVal val="visible"/>
                                      </p:to>
                                    </p:set>
                                    <p:animEffect transition="in" filter="fade">
                                      <p:cBhvr>
                                        <p:cTn id="27" dur="500"/>
                                        <p:tgtEl>
                                          <p:spTgt spid="5">
                                            <p:txEl>
                                              <p:pRg st="3" end="3"/>
                                            </p:txEl>
                                          </p:spTgt>
                                        </p:tgtEl>
                                      </p:cBhvr>
                                    </p:animEffect>
                                    <p:anim calcmode="lin" valueType="num">
                                      <p:cBhvr>
                                        <p:cTn id="28" dur="500" fill="hold"/>
                                        <p:tgtEl>
                                          <p:spTgt spid="5">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5">
                                            <p:txEl>
                                              <p:pRg st="3" end="3"/>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5">
                                            <p:txEl>
                                              <p:pRg st="4" end="4"/>
                                            </p:txEl>
                                          </p:spTgt>
                                        </p:tgtEl>
                                        <p:attrNameLst>
                                          <p:attrName>style.visibility</p:attrName>
                                        </p:attrNameLst>
                                      </p:cBhvr>
                                      <p:to>
                                        <p:strVal val="visible"/>
                                      </p:to>
                                    </p:set>
                                    <p:animEffect transition="in" filter="fade">
                                      <p:cBhvr>
                                        <p:cTn id="32" dur="500"/>
                                        <p:tgtEl>
                                          <p:spTgt spid="5">
                                            <p:txEl>
                                              <p:pRg st="4" end="4"/>
                                            </p:txEl>
                                          </p:spTgt>
                                        </p:tgtEl>
                                      </p:cBhvr>
                                    </p:animEffect>
                                    <p:anim calcmode="lin" valueType="num">
                                      <p:cBhvr>
                                        <p:cTn id="33" dur="500" fill="hold"/>
                                        <p:tgtEl>
                                          <p:spTgt spid="5">
                                            <p:txEl>
                                              <p:pRg st="4" end="4"/>
                                            </p:txEl>
                                          </p:spTgt>
                                        </p:tgtEl>
                                        <p:attrNameLst>
                                          <p:attrName>ppt_x</p:attrName>
                                        </p:attrNameLst>
                                      </p:cBhvr>
                                      <p:tavLst>
                                        <p:tav tm="0">
                                          <p:val>
                                            <p:strVal val="#ppt_x"/>
                                          </p:val>
                                        </p:tav>
                                        <p:tav tm="100000">
                                          <p:val>
                                            <p:strVal val="#ppt_x"/>
                                          </p:val>
                                        </p:tav>
                                      </p:tavLst>
                                    </p:anim>
                                    <p:anim calcmode="lin" valueType="num">
                                      <p:cBhvr>
                                        <p:cTn id="34" dur="500" fill="hold"/>
                                        <p:tgtEl>
                                          <p:spTgt spid="5">
                                            <p:txEl>
                                              <p:pRg st="4" end="4"/>
                                            </p:txEl>
                                          </p:spTgt>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5">
                                            <p:txEl>
                                              <p:pRg st="5" end="5"/>
                                            </p:txEl>
                                          </p:spTgt>
                                        </p:tgtEl>
                                        <p:attrNameLst>
                                          <p:attrName>style.visibility</p:attrName>
                                        </p:attrNameLst>
                                      </p:cBhvr>
                                      <p:to>
                                        <p:strVal val="visible"/>
                                      </p:to>
                                    </p:set>
                                    <p:animEffect transition="in" filter="fade">
                                      <p:cBhvr>
                                        <p:cTn id="37" dur="500"/>
                                        <p:tgtEl>
                                          <p:spTgt spid="5">
                                            <p:txEl>
                                              <p:pRg st="5" end="5"/>
                                            </p:txEl>
                                          </p:spTgt>
                                        </p:tgtEl>
                                      </p:cBhvr>
                                    </p:animEffect>
                                    <p:anim calcmode="lin" valueType="num">
                                      <p:cBhvr>
                                        <p:cTn id="38" dur="500" fill="hold"/>
                                        <p:tgtEl>
                                          <p:spTgt spid="5">
                                            <p:txEl>
                                              <p:pRg st="5" end="5"/>
                                            </p:txEl>
                                          </p:spTgt>
                                        </p:tgtEl>
                                        <p:attrNameLst>
                                          <p:attrName>ppt_x</p:attrName>
                                        </p:attrNameLst>
                                      </p:cBhvr>
                                      <p:tavLst>
                                        <p:tav tm="0">
                                          <p:val>
                                            <p:strVal val="#ppt_x"/>
                                          </p:val>
                                        </p:tav>
                                        <p:tav tm="100000">
                                          <p:val>
                                            <p:strVal val="#ppt_x"/>
                                          </p:val>
                                        </p:tav>
                                      </p:tavLst>
                                    </p:anim>
                                    <p:anim calcmode="lin" valueType="num">
                                      <p:cBhvr>
                                        <p:cTn id="39" dur="500" fill="hold"/>
                                        <p:tgtEl>
                                          <p:spTgt spid="5">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40" fill="hold">
                      <p:stCondLst>
                        <p:cond delay="indefinite"/>
                      </p:stCondLst>
                      <p:childTnLst>
                        <p:par>
                          <p:cTn id="41" fill="hold">
                            <p:stCondLst>
                              <p:cond delay="0"/>
                            </p:stCondLst>
                            <p:childTnLst>
                              <p:par>
                                <p:cTn id="42" presetID="42" presetClass="entr" presetSubtype="0" fill="hold" grpId="0" nodeType="clickEffect">
                                  <p:stCondLst>
                                    <p:cond delay="0"/>
                                  </p:stCondLst>
                                  <p:childTnLst>
                                    <p:set>
                                      <p:cBhvr>
                                        <p:cTn id="43" dur="1" fill="hold">
                                          <p:stCondLst>
                                            <p:cond delay="0"/>
                                          </p:stCondLst>
                                        </p:cTn>
                                        <p:tgtEl>
                                          <p:spTgt spid="3">
                                            <p:bg/>
                                          </p:spTgt>
                                        </p:tgtEl>
                                        <p:attrNameLst>
                                          <p:attrName>style.visibility</p:attrName>
                                        </p:attrNameLst>
                                      </p:cBhvr>
                                      <p:to>
                                        <p:strVal val="visible"/>
                                      </p:to>
                                    </p:set>
                                    <p:animEffect transition="in" filter="fade">
                                      <p:cBhvr>
                                        <p:cTn id="44" dur="500"/>
                                        <p:tgtEl>
                                          <p:spTgt spid="3">
                                            <p:bg/>
                                          </p:spTgt>
                                        </p:tgtEl>
                                      </p:cBhvr>
                                    </p:animEffect>
                                    <p:anim calcmode="lin" valueType="num">
                                      <p:cBhvr>
                                        <p:cTn id="45" dur="500" fill="hold"/>
                                        <p:tgtEl>
                                          <p:spTgt spid="3">
                                            <p:bg/>
                                          </p:spTgt>
                                        </p:tgtEl>
                                        <p:attrNameLst>
                                          <p:attrName>ppt_x</p:attrName>
                                        </p:attrNameLst>
                                      </p:cBhvr>
                                      <p:tavLst>
                                        <p:tav tm="0">
                                          <p:val>
                                            <p:strVal val="#ppt_x"/>
                                          </p:val>
                                        </p:tav>
                                        <p:tav tm="100000">
                                          <p:val>
                                            <p:strVal val="#ppt_x"/>
                                          </p:val>
                                        </p:tav>
                                      </p:tavLst>
                                    </p:anim>
                                    <p:anim calcmode="lin" valueType="num">
                                      <p:cBhvr>
                                        <p:cTn id="46" dur="500" fill="hold"/>
                                        <p:tgtEl>
                                          <p:spTgt spid="3">
                                            <p:bg/>
                                          </p:spTgt>
                                        </p:tgtEl>
                                        <p:attrNameLst>
                                          <p:attrName>ppt_y</p:attrName>
                                        </p:attrNameLst>
                                      </p:cBhvr>
                                      <p:tavLst>
                                        <p:tav tm="0">
                                          <p:val>
                                            <p:strVal val="#ppt_y+.1"/>
                                          </p:val>
                                        </p:tav>
                                        <p:tav tm="100000">
                                          <p:val>
                                            <p:strVal val="#ppt_y"/>
                                          </p:val>
                                        </p:tav>
                                      </p:tavLst>
                                    </p:anim>
                                  </p:childTnLst>
                                </p:cTn>
                              </p:par>
                              <p:par>
                                <p:cTn id="47" presetID="42" presetClass="entr" presetSubtype="0" fill="hold" grpId="0" nodeType="withEffect">
                                  <p:stCondLst>
                                    <p:cond delay="0"/>
                                  </p:stCondLst>
                                  <p:childTnLst>
                                    <p:set>
                                      <p:cBhvr>
                                        <p:cTn id="48" dur="1" fill="hold">
                                          <p:stCondLst>
                                            <p:cond delay="0"/>
                                          </p:stCondLst>
                                        </p:cTn>
                                        <p:tgtEl>
                                          <p:spTgt spid="3">
                                            <p:txEl>
                                              <p:pRg st="0" end="0"/>
                                            </p:txEl>
                                          </p:spTgt>
                                        </p:tgtEl>
                                        <p:attrNameLst>
                                          <p:attrName>style.visibility</p:attrName>
                                        </p:attrNameLst>
                                      </p:cBhvr>
                                      <p:to>
                                        <p:strVal val="visible"/>
                                      </p:to>
                                    </p:set>
                                    <p:animEffect transition="in" filter="fade">
                                      <p:cBhvr>
                                        <p:cTn id="49" dur="500"/>
                                        <p:tgtEl>
                                          <p:spTgt spid="3">
                                            <p:txEl>
                                              <p:pRg st="0" end="0"/>
                                            </p:txEl>
                                          </p:spTgt>
                                        </p:tgtEl>
                                      </p:cBhvr>
                                    </p:animEffect>
                                    <p:anim calcmode="lin" valueType="num">
                                      <p:cBhvr>
                                        <p:cTn id="50"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51" dur="5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7487</Words>
  <Application>WPS 演示</Application>
  <PresentationFormat>宽屏</PresentationFormat>
  <Paragraphs>315</Paragraphs>
  <Slides>25</Slides>
  <Notes>25</Notes>
  <HiddenSlides>0</HiddenSlides>
  <MMClips>0</MMClips>
  <ScaleCrop>false</ScaleCrop>
  <HeadingPairs>
    <vt:vector size="6" baseType="variant">
      <vt:variant>
        <vt:lpstr>已用的字体</vt:lpstr>
      </vt:variant>
      <vt:variant>
        <vt:i4>21</vt:i4>
      </vt:variant>
      <vt:variant>
        <vt:lpstr>主题</vt:lpstr>
      </vt:variant>
      <vt:variant>
        <vt:i4>1</vt:i4>
      </vt:variant>
      <vt:variant>
        <vt:lpstr>幻灯片标题</vt:lpstr>
      </vt:variant>
      <vt:variant>
        <vt:i4>25</vt:i4>
      </vt:variant>
    </vt:vector>
  </HeadingPairs>
  <TitlesOfParts>
    <vt:vector size="47" baseType="lpstr">
      <vt:lpstr>Arial</vt:lpstr>
      <vt:lpstr>宋体</vt:lpstr>
      <vt:lpstr>Wingdings</vt:lpstr>
      <vt:lpstr>微软雅黑</vt:lpstr>
      <vt:lpstr>微软雅黑</vt:lpstr>
      <vt:lpstr>Arial (正文)</vt:lpstr>
      <vt:lpstr>Arial (正文)</vt:lpstr>
      <vt:lpstr>Arial (正文)</vt:lpstr>
      <vt:lpstr>印品黑体</vt:lpstr>
      <vt:lpstr>印品黑体</vt:lpstr>
      <vt:lpstr>印品黑体</vt:lpstr>
      <vt:lpstr>黑体</vt:lpstr>
      <vt:lpstr>Times New Roman</vt:lpstr>
      <vt:lpstr>Times New Roman</vt:lpstr>
      <vt:lpstr>宋体</vt:lpstr>
      <vt:lpstr>仿宋</vt:lpstr>
      <vt:lpstr>仿宋</vt:lpstr>
      <vt:lpstr>Calibri</vt:lpstr>
      <vt:lpstr>Arial Unicode MS</vt:lpstr>
      <vt:lpstr>等线</vt:lpstr>
      <vt:lpstr>楷体</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
  <cp:lastModifiedBy>噫吁嚱盒盒</cp:lastModifiedBy>
  <cp:revision>8</cp:revision>
  <dcterms:created xsi:type="dcterms:W3CDTF">2025-10-24T08:41:00Z</dcterms:created>
  <dcterms:modified xsi:type="dcterms:W3CDTF">2025-10-27T07:51:35Z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1FC1441B6451430DBBF31D8FEE984CCC_13</vt:lpwstr>
  </property>
  <property fmtid="{D5CDD505-2E9C-101B-9397-08002B2CF9AE}" pid="3" name="KSOProductBuildVer">
    <vt:lpwstr>2052-12.1.0.23125</vt:lpwstr>
  </property>
</Properties>
</file>